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1.xml" ContentType="application/vnd.openxmlformats-officedocument.presentationml.notesSlide+xml"/>
  <Override PartName="/ppt/comments/comment3.xml" ContentType="application/vnd.openxmlformats-officedocument.presentationml.comments+xml"/>
  <Override PartName="/ppt/notesSlides/notesSlide2.xml" ContentType="application/vnd.openxmlformats-officedocument.presentationml.notesSlide+xml"/>
  <Override PartName="/ppt/comments/comment4.xml" ContentType="application/vnd.openxmlformats-officedocument.presentationml.comments+xml"/>
  <Override PartName="/ppt/notesSlides/notesSlide3.xml" ContentType="application/vnd.openxmlformats-officedocument.presentationml.notesSlide+xml"/>
  <Override PartName="/ppt/comments/comment5.xml" ContentType="application/vnd.openxmlformats-officedocument.presentationml.comments+xml"/>
  <Override PartName="/ppt/notesSlides/notesSlide4.xml" ContentType="application/vnd.openxmlformats-officedocument.presentationml.notesSlide+xml"/>
  <Override PartName="/ppt/comments/comment6.xml" ContentType="application/vnd.openxmlformats-officedocument.presentationml.comments+xml"/>
  <Override PartName="/ppt/notesSlides/notesSlide5.xml" ContentType="application/vnd.openxmlformats-officedocument.presentationml.notesSlide+xml"/>
  <Override PartName="/ppt/comments/comment7.xml" ContentType="application/vnd.openxmlformats-officedocument.presentationml.comments+xml"/>
  <Override PartName="/ppt/notesSlides/notesSlide6.xml" ContentType="application/vnd.openxmlformats-officedocument.presentationml.notesSlide+xml"/>
  <Override PartName="/ppt/comments/comment8.xml" ContentType="application/vnd.openxmlformats-officedocument.presentationml.comments+xml"/>
  <Override PartName="/ppt/notesSlides/notesSlide7.xml" ContentType="application/vnd.openxmlformats-officedocument.presentationml.notesSlide+xml"/>
  <Override PartName="/ppt/comments/comment9.xml" ContentType="application/vnd.openxmlformats-officedocument.presentationml.comments+xml"/>
  <Override PartName="/ppt/notesSlides/notesSlide8.xml" ContentType="application/vnd.openxmlformats-officedocument.presentationml.notesSlide+xml"/>
  <Override PartName="/ppt/comments/comment10.xml" ContentType="application/vnd.openxmlformats-officedocument.presentationml.comments+xml"/>
  <Override PartName="/ppt/notesSlides/notesSlide9.xml" ContentType="application/vnd.openxmlformats-officedocument.presentationml.notesSlide+xml"/>
  <Override PartName="/ppt/comments/comment11.xml" ContentType="application/vnd.openxmlformats-officedocument.presentationml.comments+xml"/>
  <Override PartName="/ppt/notesSlides/notesSlide10.xml" ContentType="application/vnd.openxmlformats-officedocument.presentationml.notesSlide+xml"/>
  <Override PartName="/ppt/comments/comment12.xml" ContentType="application/vnd.openxmlformats-officedocument.presentationml.comments+xml"/>
  <Override PartName="/ppt/notesSlides/notesSlide11.xml" ContentType="application/vnd.openxmlformats-officedocument.presentationml.notesSlide+xml"/>
  <Override PartName="/ppt/comments/comment13.xml" ContentType="application/vnd.openxmlformats-officedocument.presentationml.comments+xml"/>
  <Override PartName="/ppt/notesSlides/notesSlide12.xml" ContentType="application/vnd.openxmlformats-officedocument.presentationml.notesSlide+xml"/>
  <Override PartName="/ppt/comments/comment14.xml" ContentType="application/vnd.openxmlformats-officedocument.presentationml.comments+xml"/>
  <Override PartName="/ppt/notesSlides/notesSlide13.xml" ContentType="application/vnd.openxmlformats-officedocument.presentationml.notesSlide+xml"/>
  <Override PartName="/ppt/comments/comment15.xml" ContentType="application/vnd.openxmlformats-officedocument.presentationml.comments+xml"/>
  <Override PartName="/ppt/notesSlides/notesSlide14.xml" ContentType="application/vnd.openxmlformats-officedocument.presentationml.notesSlide+xml"/>
  <Override PartName="/ppt/comments/comment16.xml" ContentType="application/vnd.openxmlformats-officedocument.presentationml.comments+xml"/>
  <Override PartName="/ppt/notesSlides/notesSlide15.xml" ContentType="application/vnd.openxmlformats-officedocument.presentationml.notesSlide+xml"/>
  <Override PartName="/ppt/comments/comment17.xml" ContentType="application/vnd.openxmlformats-officedocument.presentationml.comments+xml"/>
  <Override PartName="/ppt/notesSlides/notesSlide16.xml" ContentType="application/vnd.openxmlformats-officedocument.presentationml.notesSlide+xml"/>
  <Override PartName="/ppt/comments/comment18.xml" ContentType="application/vnd.openxmlformats-officedocument.presentationml.comments+xml"/>
  <Override PartName="/ppt/notesSlides/notesSlide17.xml" ContentType="application/vnd.openxmlformats-officedocument.presentationml.notesSlide+xml"/>
  <Override PartName="/ppt/comments/comment19.xml" ContentType="application/vnd.openxmlformats-officedocument.presentationml.comments+xml"/>
  <Override PartName="/ppt/notesSlides/notesSlide18.xml" ContentType="application/vnd.openxmlformats-officedocument.presentationml.notesSlide+xml"/>
  <Override PartName="/ppt/comments/comment20.xml" ContentType="application/vnd.openxmlformats-officedocument.presentationml.comments+xml"/>
  <Override PartName="/ppt/notesSlides/notesSlide19.xml" ContentType="application/vnd.openxmlformats-officedocument.presentationml.notesSlide+xml"/>
  <Override PartName="/ppt/comments/comment21.xml" ContentType="application/vnd.openxmlformats-officedocument.presentationml.comments+xml"/>
  <Override PartName="/ppt/notesSlides/notesSlide20.xml" ContentType="application/vnd.openxmlformats-officedocument.presentationml.notesSlide+xml"/>
  <Override PartName="/ppt/comments/comment22.xml" ContentType="application/vnd.openxmlformats-officedocument.presentationml.comments+xml"/>
  <Override PartName="/ppt/notesSlides/notesSlide21.xml" ContentType="application/vnd.openxmlformats-officedocument.presentationml.notesSlide+xml"/>
  <Override PartName="/ppt/comments/comment23.xml" ContentType="application/vnd.openxmlformats-officedocument.presentationml.comments+xml"/>
  <Override PartName="/ppt/notesSlides/notesSlide22.xml" ContentType="application/vnd.openxmlformats-officedocument.presentationml.notesSlide+xml"/>
  <Override PartName="/ppt/comments/comment24.xml" ContentType="application/vnd.openxmlformats-officedocument.presentationml.comments+xml"/>
  <Override PartName="/ppt/notesSlides/notesSlide23.xml" ContentType="application/vnd.openxmlformats-officedocument.presentationml.notesSlide+xml"/>
  <Override PartName="/ppt/comments/comment25.xml" ContentType="application/vnd.openxmlformats-officedocument.presentationml.comments+xml"/>
  <Override PartName="/ppt/notesSlides/notesSlide24.xml" ContentType="application/vnd.openxmlformats-officedocument.presentationml.notesSlide+xml"/>
  <Override PartName="/ppt/comments/comment26.xml" ContentType="application/vnd.openxmlformats-officedocument.presentationml.comments+xml"/>
  <Override PartName="/ppt/notesSlides/notesSlide25.xml" ContentType="application/vnd.openxmlformats-officedocument.presentationml.notesSlide+xml"/>
  <Override PartName="/ppt/comments/comment27.xml" ContentType="application/vnd.openxmlformats-officedocument.presentationml.comments+xml"/>
  <Override PartName="/ppt/notesSlides/notesSlide26.xml" ContentType="application/vnd.openxmlformats-officedocument.presentationml.notesSlide+xml"/>
  <Override PartName="/ppt/comments/comment28.xml" ContentType="application/vnd.openxmlformats-officedocument.presentationml.comments+xml"/>
  <Override PartName="/ppt/notesSlides/notesSlide27.xml" ContentType="application/vnd.openxmlformats-officedocument.presentationml.notesSlide+xml"/>
  <Override PartName="/ppt/comments/comment29.xml" ContentType="application/vnd.openxmlformats-officedocument.presentationml.comments+xml"/>
  <Override PartName="/ppt/notesSlides/notesSlide28.xml" ContentType="application/vnd.openxmlformats-officedocument.presentationml.notesSlide+xml"/>
  <Override PartName="/ppt/comments/comment30.xml" ContentType="application/vnd.openxmlformats-officedocument.presentationml.comments+xml"/>
  <Override PartName="/ppt/notesSlides/notesSlide29.xml" ContentType="application/vnd.openxmlformats-officedocument.presentationml.notesSlide+xml"/>
  <Override PartName="/ppt/comments/comment31.xml" ContentType="application/vnd.openxmlformats-officedocument.presentationml.comments+xml"/>
  <Override PartName="/ppt/notesSlides/notesSlide30.xml" ContentType="application/vnd.openxmlformats-officedocument.presentationml.notesSlide+xml"/>
  <Override PartName="/ppt/comments/comment32.xml" ContentType="application/vnd.openxmlformats-officedocument.presentationml.comments+xml"/>
  <Override PartName="/ppt/notesSlides/notesSlide31.xml" ContentType="application/vnd.openxmlformats-officedocument.presentationml.notesSlide+xml"/>
  <Override PartName="/ppt/comments/comment33.xml" ContentType="application/vnd.openxmlformats-officedocument.presentationml.comments+xml"/>
  <Override PartName="/ppt/notesSlides/notesSlide32.xml" ContentType="application/vnd.openxmlformats-officedocument.presentationml.notesSlide+xml"/>
  <Override PartName="/ppt/comments/comment34.xml" ContentType="application/vnd.openxmlformats-officedocument.presentationml.comments+xml"/>
  <Override PartName="/ppt/notesSlides/notesSlide33.xml" ContentType="application/vnd.openxmlformats-officedocument.presentationml.notesSlide+xml"/>
  <Override PartName="/ppt/comments/comment35.xml" ContentType="application/vnd.openxmlformats-officedocument.presentationml.comments+xml"/>
  <Override PartName="/ppt/notesSlides/notesSlide34.xml" ContentType="application/vnd.openxmlformats-officedocument.presentationml.notesSlide+xml"/>
  <Override PartName="/ppt/comments/comment36.xml" ContentType="application/vnd.openxmlformats-officedocument.presentationml.comments+xml"/>
  <Override PartName="/ppt/notesSlides/notesSlide35.xml" ContentType="application/vnd.openxmlformats-officedocument.presentationml.notesSlide+xml"/>
  <Override PartName="/ppt/comments/comment37.xml" ContentType="application/vnd.openxmlformats-officedocument.presentationml.comments+xml"/>
  <Override PartName="/ppt/notesSlides/notesSlide36.xml" ContentType="application/vnd.openxmlformats-officedocument.presentationml.notesSlide+xml"/>
  <Override PartName="/ppt/comments/comment38.xml" ContentType="application/vnd.openxmlformats-officedocument.presentationml.comments+xml"/>
  <Override PartName="/ppt/notesSlides/notesSlide37.xml" ContentType="application/vnd.openxmlformats-officedocument.presentationml.notesSlide+xml"/>
  <Override PartName="/ppt/comments/comment39.xml" ContentType="application/vnd.openxmlformats-officedocument.presentationml.comments+xml"/>
  <Override PartName="/ppt/notesSlides/notesSlide38.xml" ContentType="application/vnd.openxmlformats-officedocument.presentationml.notesSlide+xml"/>
  <Override PartName="/ppt/comments/comment40.xml" ContentType="application/vnd.openxmlformats-officedocument.presentationml.comments+xml"/>
  <Override PartName="/ppt/notesSlides/notesSlide39.xml" ContentType="application/vnd.openxmlformats-officedocument.presentationml.notesSlide+xml"/>
  <Override PartName="/ppt/comments/comment41.xml" ContentType="application/vnd.openxmlformats-officedocument.presentationml.comments+xml"/>
  <Override PartName="/ppt/notesSlides/notesSlide40.xml" ContentType="application/vnd.openxmlformats-officedocument.presentationml.notesSlide+xml"/>
  <Override PartName="/ppt/comments/comment42.xml" ContentType="application/vnd.openxmlformats-officedocument.presentationml.comments+xml"/>
  <Override PartName="/ppt/notesSlides/notesSlide41.xml" ContentType="application/vnd.openxmlformats-officedocument.presentationml.notesSlide+xml"/>
  <Override PartName="/ppt/comments/comment43.xml" ContentType="application/vnd.openxmlformats-officedocument.presentationml.comments+xml"/>
  <Override PartName="/ppt/notesSlides/notesSlide42.xml" ContentType="application/vnd.openxmlformats-officedocument.presentationml.notesSlide+xml"/>
  <Override PartName="/ppt/comments/comment44.xml" ContentType="application/vnd.openxmlformats-officedocument.presentationml.comments+xml"/>
  <Override PartName="/ppt/notesSlides/notesSlide43.xml" ContentType="application/vnd.openxmlformats-officedocument.presentationml.notesSlide+xml"/>
  <Override PartName="/ppt/comments/comment45.xml" ContentType="application/vnd.openxmlformats-officedocument.presentationml.comments+xml"/>
  <Override PartName="/ppt/notesSlides/notesSlide44.xml" ContentType="application/vnd.openxmlformats-officedocument.presentationml.notesSlide+xml"/>
  <Override PartName="/ppt/comments/comment46.xml" ContentType="application/vnd.openxmlformats-officedocument.presentationml.comments+xml"/>
  <Override PartName="/ppt/notesSlides/notesSlide45.xml" ContentType="application/vnd.openxmlformats-officedocument.presentationml.notesSlide+xml"/>
  <Override PartName="/ppt/comments/comment47.xml" ContentType="application/vnd.openxmlformats-officedocument.presentationml.comments+xml"/>
  <Override PartName="/ppt/notesSlides/notesSlide46.xml" ContentType="application/vnd.openxmlformats-officedocument.presentationml.notesSlide+xml"/>
  <Override PartName="/ppt/comments/comment48.xml" ContentType="application/vnd.openxmlformats-officedocument.presentationml.comments+xml"/>
  <Override PartName="/ppt/notesSlides/notesSlide47.xml" ContentType="application/vnd.openxmlformats-officedocument.presentationml.notesSlide+xml"/>
  <Override PartName="/ppt/comments/comment49.xml" ContentType="application/vnd.openxmlformats-officedocument.presentationml.comments+xml"/>
  <Override PartName="/ppt/notesSlides/notesSlide48.xml" ContentType="application/vnd.openxmlformats-officedocument.presentationml.notesSlide+xml"/>
  <Override PartName="/ppt/comments/comment50.xml" ContentType="application/vnd.openxmlformats-officedocument.presentationml.comments+xml"/>
  <Override PartName="/ppt/notesSlides/notesSlide49.xml" ContentType="application/vnd.openxmlformats-officedocument.presentationml.notesSlide+xml"/>
  <Override PartName="/ppt/comments/comment51.xml" ContentType="application/vnd.openxmlformats-officedocument.presentationml.comments+xml"/>
  <Override PartName="/ppt/notesSlides/notesSlide50.xml" ContentType="application/vnd.openxmlformats-officedocument.presentationml.notesSlide+xml"/>
  <Override PartName="/ppt/comments/comment52.xml" ContentType="application/vnd.openxmlformats-officedocument.presentationml.comments+xml"/>
  <Override PartName="/ppt/notesSlides/notesSlide51.xml" ContentType="application/vnd.openxmlformats-officedocument.presentationml.notesSlide+xml"/>
  <Override PartName="/ppt/comments/comment53.xml" ContentType="application/vnd.openxmlformats-officedocument.presentationml.comments+xml"/>
  <Override PartName="/ppt/notesSlides/notesSlide52.xml" ContentType="application/vnd.openxmlformats-officedocument.presentationml.notesSlide+xml"/>
  <Override PartName="/ppt/comments/comment54.xml" ContentType="application/vnd.openxmlformats-officedocument.presentationml.comments+xml"/>
  <Override PartName="/ppt/notesSlides/notesSlide53.xml" ContentType="application/vnd.openxmlformats-officedocument.presentationml.notesSlide+xml"/>
  <Override PartName="/ppt/comments/comment55.xml" ContentType="application/vnd.openxmlformats-officedocument.presentationml.comments+xml"/>
  <Override PartName="/ppt/notesSlides/notesSlide54.xml" ContentType="application/vnd.openxmlformats-officedocument.presentationml.notesSlide+xml"/>
  <Override PartName="/ppt/comments/comment56.xml" ContentType="application/vnd.openxmlformats-officedocument.presentationml.comments+xml"/>
  <Override PartName="/ppt/notesSlides/notesSlide55.xml" ContentType="application/vnd.openxmlformats-officedocument.presentationml.notesSlide+xml"/>
  <Override PartName="/ppt/comments/comment57.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sldIdLst>
    <p:sldId id="277" r:id="rId2"/>
    <p:sldId id="273" r:id="rId3"/>
    <p:sldId id="375" r:id="rId4"/>
    <p:sldId id="283" r:id="rId5"/>
    <p:sldId id="391" r:id="rId6"/>
    <p:sldId id="397" r:id="rId7"/>
    <p:sldId id="398" r:id="rId8"/>
    <p:sldId id="423" r:id="rId9"/>
    <p:sldId id="424" r:id="rId10"/>
    <p:sldId id="376" r:id="rId11"/>
    <p:sldId id="385" r:id="rId12"/>
    <p:sldId id="392" r:id="rId13"/>
    <p:sldId id="399" r:id="rId14"/>
    <p:sldId id="400" r:id="rId15"/>
    <p:sldId id="425" r:id="rId16"/>
    <p:sldId id="426" r:id="rId17"/>
    <p:sldId id="377" r:id="rId18"/>
    <p:sldId id="382" r:id="rId19"/>
    <p:sldId id="405" r:id="rId20"/>
    <p:sldId id="406" r:id="rId21"/>
    <p:sldId id="407" r:id="rId22"/>
    <p:sldId id="408" r:id="rId23"/>
    <p:sldId id="409" r:id="rId24"/>
    <p:sldId id="410" r:id="rId25"/>
    <p:sldId id="411" r:id="rId26"/>
    <p:sldId id="378" r:id="rId27"/>
    <p:sldId id="387" r:id="rId28"/>
    <p:sldId id="420" r:id="rId29"/>
    <p:sldId id="421" r:id="rId30"/>
    <p:sldId id="422" r:id="rId31"/>
    <p:sldId id="386" r:id="rId32"/>
    <p:sldId id="383" r:id="rId33"/>
    <p:sldId id="388" r:id="rId34"/>
    <p:sldId id="389" r:id="rId35"/>
    <p:sldId id="390" r:id="rId36"/>
    <p:sldId id="428" r:id="rId37"/>
    <p:sldId id="429" r:id="rId38"/>
    <p:sldId id="380" r:id="rId39"/>
    <p:sldId id="288" r:id="rId40"/>
    <p:sldId id="384" r:id="rId41"/>
    <p:sldId id="381" r:id="rId42"/>
    <p:sldId id="379" r:id="rId43"/>
    <p:sldId id="394" r:id="rId44"/>
    <p:sldId id="395" r:id="rId45"/>
    <p:sldId id="396" r:id="rId46"/>
    <p:sldId id="418" r:id="rId47"/>
    <p:sldId id="419" r:id="rId48"/>
    <p:sldId id="401" r:id="rId49"/>
    <p:sldId id="402" r:id="rId50"/>
    <p:sldId id="403" r:id="rId51"/>
    <p:sldId id="404" r:id="rId52"/>
    <p:sldId id="412" r:id="rId53"/>
    <p:sldId id="415" r:id="rId54"/>
    <p:sldId id="414" r:id="rId55"/>
    <p:sldId id="413" r:id="rId56"/>
    <p:sldId id="416" r:id="rId57"/>
    <p:sldId id="417" r:id="rId58"/>
    <p:sldId id="427" r:id="rId59"/>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aun" initials="S" lastIdx="2" clrIdx="0">
    <p:extLst>
      <p:ext uri="{19B8F6BF-5375-455C-9EA6-DF929625EA0E}">
        <p15:presenceInfo xmlns:p15="http://schemas.microsoft.com/office/powerpoint/2012/main" userId="Shaun" providerId="None"/>
      </p:ext>
    </p:extLst>
  </p:cmAuthor>
  <p:cmAuthor id="2" name="Unger Wolfgang" initials="UW" lastIdx="1" clrIdx="1">
    <p:extLst>
      <p:ext uri="{19B8F6BF-5375-455C-9EA6-DF929625EA0E}">
        <p15:presenceInfo xmlns:p15="http://schemas.microsoft.com/office/powerpoint/2012/main" userId="S-1-5-21-2120896528-1935753769-433219294-128151" providerId="AD"/>
      </p:ext>
    </p:extLst>
  </p:cmAuthor>
  <p:cmAuthor id="3" name="info@sccbrasil.com" initials="i" lastIdx="8" clrIdx="2">
    <p:extLst>
      <p:ext uri="{19B8F6BF-5375-455C-9EA6-DF929625EA0E}">
        <p15:presenceInfo xmlns:p15="http://schemas.microsoft.com/office/powerpoint/2012/main" userId="info@sccbrasil.com"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B531"/>
    <a:srgbClr val="00153E"/>
    <a:srgbClr val="001848"/>
    <a:srgbClr val="766F31"/>
    <a:srgbClr val="01014E"/>
    <a:srgbClr val="01018D"/>
    <a:srgbClr val="010165"/>
    <a:srgbClr val="01015F"/>
    <a:srgbClr val="010174"/>
    <a:srgbClr val="0303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5802" autoAdjust="0"/>
  </p:normalViewPr>
  <p:slideViewPr>
    <p:cSldViewPr snapToGrid="0">
      <p:cViewPr varScale="1">
        <p:scale>
          <a:sx n="75" d="100"/>
          <a:sy n="75" d="100"/>
        </p:scale>
        <p:origin x="254" y="43"/>
      </p:cViewPr>
      <p:guideLst/>
    </p:cSldViewPr>
  </p:slideViewPr>
  <p:notesTextViewPr>
    <p:cViewPr>
      <p:scale>
        <a:sx n="20" d="100"/>
        <a:sy n="2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16.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17.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18.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19.xml><?xml version="1.0" encoding="utf-8"?>
<p:cmLst xmlns:a="http://schemas.openxmlformats.org/drawingml/2006/main" xmlns:r="http://schemas.openxmlformats.org/officeDocument/2006/relationships" xmlns:p="http://schemas.openxmlformats.org/presentationml/2006/main">
  <p:cm authorId="3" dt="2020-04-07T16:36:49.035" idx="2">
    <p:pos x="10" y="10"/>
    <p:text>ach subnet must reside entirely within one Availability Zone and cannot span zones.</p:text>
    <p:extLst>
      <p:ext uri="{C676402C-5697-4E1C-873F-D02D1690AC5C}">
        <p15:threadingInfo xmlns:p15="http://schemas.microsoft.com/office/powerpoint/2012/main" timeZoneBias="1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20.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21.xml><?xml version="1.0" encoding="utf-8"?>
<p:cmLst xmlns:a="http://schemas.openxmlformats.org/drawingml/2006/main" xmlns:r="http://schemas.openxmlformats.org/officeDocument/2006/relationships" xmlns:p="http://schemas.openxmlformats.org/presentationml/2006/main">
  <p:cm authorId="3" dt="2020-04-07T16:41:37.226" idx="3">
    <p:pos x="10" y="10"/>
    <p:text>As transitive peering is not allowed, VPC 'B' can communicate directly only with VPC 'A'.</p:text>
    <p:extLst>
      <p:ext uri="{C676402C-5697-4E1C-873F-D02D1690AC5C}">
        <p15:threadingInfo xmlns:p15="http://schemas.microsoft.com/office/powerpoint/2012/main" timeZoneBias="180"/>
      </p:ext>
    </p:extLst>
  </p:cm>
</p:cmLst>
</file>

<file path=ppt/comments/comment22.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23.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24.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25.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26.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27.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28.xml><?xml version="1.0" encoding="utf-8"?>
<p:cmLst xmlns:a="http://schemas.openxmlformats.org/drawingml/2006/main" xmlns:r="http://schemas.openxmlformats.org/officeDocument/2006/relationships" xmlns:p="http://schemas.openxmlformats.org/presentationml/2006/main">
  <p:cm authorId="3" dt="2020-04-13T13:27:06.405" idx="4">
    <p:pos x="10" y="10"/>
    <p:text>Amazon Kinesis makes it easy to collect, process, and analyze real-time, streaming data so you</p:text>
    <p:extLst>
      <p:ext uri="{C676402C-5697-4E1C-873F-D02D1690AC5C}">
        <p15:threadingInfo xmlns:p15="http://schemas.microsoft.com/office/powerpoint/2012/main" timeZoneBias="180"/>
      </p:ext>
    </p:extLst>
  </p:cm>
</p:cmLst>
</file>

<file path=ppt/comments/comment29.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30.xml><?xml version="1.0" encoding="utf-8"?>
<p:cmLst xmlns:a="http://schemas.openxmlformats.org/drawingml/2006/main" xmlns:r="http://schemas.openxmlformats.org/officeDocument/2006/relationships" xmlns:p="http://schemas.openxmlformats.org/presentationml/2006/main">
  <p:cm authorId="3" dt="2020-04-13T14:04:44.667" idx="6">
    <p:pos x="10" y="10"/>
    <p:text>AWS Shield is a security service that protects web applications hosted on the Amazon Web Services public cloud against distributed denial of service (DDoS) attacks.</p:text>
    <p:extLst>
      <p:ext uri="{C676402C-5697-4E1C-873F-D02D1690AC5C}">
        <p15:threadingInfo xmlns:p15="http://schemas.microsoft.com/office/powerpoint/2012/main" timeZoneBias="180"/>
      </p:ext>
    </p:extLst>
  </p:cm>
</p:cmLst>
</file>

<file path=ppt/comments/comment31.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32.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33.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34.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35.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36.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37.xml><?xml version="1.0" encoding="utf-8"?>
<p:cmLst xmlns:a="http://schemas.openxmlformats.org/drawingml/2006/main" xmlns:r="http://schemas.openxmlformats.org/officeDocument/2006/relationships" xmlns:p="http://schemas.openxmlformats.org/presentationml/2006/main">
  <p:cm authorId="3" dt="2020-04-23T18:01:58.599" idx="8">
    <p:pos x="10" y="10"/>
    <p:text>AWS Step Functions lets you coordinate multiple AWS services into serverless workflows so you can build and update apps quickly.</p:text>
    <p:extLst>
      <p:ext uri="{C676402C-5697-4E1C-873F-D02D1690AC5C}">
        <p15:threadingInfo xmlns:p15="http://schemas.microsoft.com/office/powerpoint/2012/main" timeZoneBias="180"/>
      </p:ext>
    </p:extLst>
  </p:cm>
</p:cmLst>
</file>

<file path=ppt/comments/comment38.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39.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40.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41.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42.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43.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44.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45.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46.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47.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48.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49.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50.xml><?xml version="1.0" encoding="utf-8"?>
<p:cmLst xmlns:a="http://schemas.openxmlformats.org/drawingml/2006/main" xmlns:r="http://schemas.openxmlformats.org/officeDocument/2006/relationships" xmlns:p="http://schemas.openxmlformats.org/presentationml/2006/main">
  <p:cm authorId="3" dt="2020-04-07T16:27:04.242" idx="1">
    <p:pos x="10" y="10"/>
    <p:tex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p:text>
    <p:extLst>
      <p:ext uri="{C676402C-5697-4E1C-873F-D02D1690AC5C}">
        <p15:threadingInfo xmlns:p15="http://schemas.microsoft.com/office/powerpoint/2012/main" timeZoneBias="180"/>
      </p:ext>
    </p:extLst>
  </p:cm>
</p:cmLst>
</file>

<file path=ppt/comments/comment51.xml><?xml version="1.0" encoding="utf-8"?>
<p:cmLst xmlns:a="http://schemas.openxmlformats.org/drawingml/2006/main" xmlns:r="http://schemas.openxmlformats.org/officeDocument/2006/relationships" xmlns:p="http://schemas.openxmlformats.org/presentationml/2006/main">
  <p:cm authorId="3" dt="2020-04-07T16:27:04.242" idx="1">
    <p:pos x="10" y="10"/>
    <p:tex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p:text>
    <p:extLst>
      <p:ext uri="{C676402C-5697-4E1C-873F-D02D1690AC5C}">
        <p15:threadingInfo xmlns:p15="http://schemas.microsoft.com/office/powerpoint/2012/main" timeZoneBias="180"/>
      </p:ext>
    </p:extLst>
  </p:cm>
</p:cmLst>
</file>

<file path=ppt/comments/comment52.xml><?xml version="1.0" encoding="utf-8"?>
<p:cmLst xmlns:a="http://schemas.openxmlformats.org/drawingml/2006/main" xmlns:r="http://schemas.openxmlformats.org/officeDocument/2006/relationships" xmlns:p="http://schemas.openxmlformats.org/presentationml/2006/main">
  <p:cm authorId="3" dt="2020-04-07T16:27:04.242" idx="1">
    <p:pos x="10" y="10"/>
    <p:tex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p:text>
    <p:extLst>
      <p:ext uri="{C676402C-5697-4E1C-873F-D02D1690AC5C}">
        <p15:threadingInfo xmlns:p15="http://schemas.microsoft.com/office/powerpoint/2012/main" timeZoneBias="180"/>
      </p:ext>
    </p:extLst>
  </p:cm>
</p:cmLst>
</file>

<file path=ppt/comments/comment53.xml><?xml version="1.0" encoding="utf-8"?>
<p:cmLst xmlns:a="http://schemas.openxmlformats.org/drawingml/2006/main" xmlns:r="http://schemas.openxmlformats.org/officeDocument/2006/relationships" xmlns:p="http://schemas.openxmlformats.org/presentationml/2006/main">
  <p:cm authorId="3" dt="2020-04-07T16:27:04.242" idx="1">
    <p:pos x="10" y="10"/>
    <p:tex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p:text>
    <p:extLst>
      <p:ext uri="{C676402C-5697-4E1C-873F-D02D1690AC5C}">
        <p15:threadingInfo xmlns:p15="http://schemas.microsoft.com/office/powerpoint/2012/main" timeZoneBias="180"/>
      </p:ext>
    </p:extLst>
  </p:cm>
</p:cmLst>
</file>

<file path=ppt/comments/comment54.xml><?xml version="1.0" encoding="utf-8"?>
<p:cmLst xmlns:a="http://schemas.openxmlformats.org/drawingml/2006/main" xmlns:r="http://schemas.openxmlformats.org/officeDocument/2006/relationships" xmlns:p="http://schemas.openxmlformats.org/presentationml/2006/main">
  <p:cm authorId="3" dt="2020-04-07T16:27:04.242" idx="1">
    <p:pos x="10" y="10"/>
    <p:tex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p:text>
    <p:extLst>
      <p:ext uri="{C676402C-5697-4E1C-873F-D02D1690AC5C}">
        <p15:threadingInfo xmlns:p15="http://schemas.microsoft.com/office/powerpoint/2012/main" timeZoneBias="180"/>
      </p:ext>
    </p:extLst>
  </p:cm>
</p:cmLst>
</file>

<file path=ppt/comments/comment55.xml><?xml version="1.0" encoding="utf-8"?>
<p:cmLst xmlns:a="http://schemas.openxmlformats.org/drawingml/2006/main" xmlns:r="http://schemas.openxmlformats.org/officeDocument/2006/relationships" xmlns:p="http://schemas.openxmlformats.org/presentationml/2006/main">
  <p:cm authorId="3" dt="2020-04-07T16:27:04.242" idx="1">
    <p:pos x="10" y="10"/>
    <p:tex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p:text>
    <p:extLst>
      <p:ext uri="{C676402C-5697-4E1C-873F-D02D1690AC5C}">
        <p15:threadingInfo xmlns:p15="http://schemas.microsoft.com/office/powerpoint/2012/main" timeZoneBias="180"/>
      </p:ext>
    </p:extLst>
  </p:cm>
</p:cmLst>
</file>

<file path=ppt/comments/comment56.xml><?xml version="1.0" encoding="utf-8"?>
<p:cmLst xmlns:a="http://schemas.openxmlformats.org/drawingml/2006/main" xmlns:r="http://schemas.openxmlformats.org/officeDocument/2006/relationships" xmlns:p="http://schemas.openxmlformats.org/presentationml/2006/main">
  <p:cm authorId="3" dt="2020-04-07T16:27:04.242" idx="1">
    <p:pos x="10" y="10"/>
    <p:tex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p:text>
    <p:extLst>
      <p:ext uri="{C676402C-5697-4E1C-873F-D02D1690AC5C}">
        <p15:threadingInfo xmlns:p15="http://schemas.microsoft.com/office/powerpoint/2012/main" timeZoneBias="180"/>
      </p:ext>
    </p:extLst>
  </p:cm>
</p:cmLst>
</file>

<file path=ppt/comments/comment57.xml><?xml version="1.0" encoding="utf-8"?>
<p:cmLst xmlns:a="http://schemas.openxmlformats.org/drawingml/2006/main" xmlns:r="http://schemas.openxmlformats.org/officeDocument/2006/relationships" xmlns:p="http://schemas.openxmlformats.org/presentationml/2006/main">
  <p:cm authorId="3" dt="2020-04-07T16:27:04.242" idx="1">
    <p:pos x="10" y="10"/>
    <p:tex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p:text>
    <p:extLst>
      <p:ext uri="{C676402C-5697-4E1C-873F-D02D1690AC5C}">
        <p15:threadingInfo xmlns:p15="http://schemas.microsoft.com/office/powerpoint/2012/main" timeZoneBias="18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19-11-29T15:08:25.367" idx="1">
    <p:pos x="10" y="10"/>
    <p:text>Schrift: Berlin Sans + Segoi UI Light</p:text>
    <p:extLst>
      <p:ext uri="{C676402C-5697-4E1C-873F-D02D1690AC5C}">
        <p15:threadingInfo xmlns:p15="http://schemas.microsoft.com/office/powerpoint/2012/main" timeZoneBias="18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3" dt="2020-04-22T17:18:54.359" idx="7">
    <p:pos x="10" y="10"/>
    <p:text>Considering that the company is using a corporate Active Directory, it is best to use AWS Directory Service AD Connector for easier integration. In addition, since the roles are already assigned using groups in the corporate Active Directory, it would be better to also use IAM Roles.</p:text>
    <p:extLst>
      <p:ext uri="{C676402C-5697-4E1C-873F-D02D1690AC5C}">
        <p15:threadingInfo xmlns:p15="http://schemas.microsoft.com/office/powerpoint/2012/main" timeZoneBias="180"/>
      </p:ext>
    </p:extLst>
  </p:cm>
</p:cmLst>
</file>

<file path=ppt/media/image1.jpe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08DB7-63ED-48A2-A5D2-067C51DE5BD3}" type="datetimeFigureOut">
              <a:rPr lang="de-DE" smtClean="0"/>
              <a:t>23.04.2020</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4A3F19-5296-4AE1-B26B-AF05116D2937}" type="slidenum">
              <a:rPr lang="de-DE" smtClean="0"/>
              <a:t>‹Nr.›</a:t>
            </a:fld>
            <a:endParaRPr lang="de-DE"/>
          </a:p>
        </p:txBody>
      </p:sp>
    </p:spTree>
    <p:extLst>
      <p:ext uri="{BB962C8B-B14F-4D97-AF65-F5344CB8AC3E}">
        <p14:creationId xmlns:p14="http://schemas.microsoft.com/office/powerpoint/2010/main" val="22563210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3</a:t>
            </a:fld>
            <a:endParaRPr lang="de-DE"/>
          </a:p>
        </p:txBody>
      </p:sp>
    </p:spTree>
    <p:extLst>
      <p:ext uri="{BB962C8B-B14F-4D97-AF65-F5344CB8AC3E}">
        <p14:creationId xmlns:p14="http://schemas.microsoft.com/office/powerpoint/2010/main" val="32137805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12</a:t>
            </a:fld>
            <a:endParaRPr lang="de-DE"/>
          </a:p>
        </p:txBody>
      </p:sp>
    </p:spTree>
    <p:extLst>
      <p:ext uri="{BB962C8B-B14F-4D97-AF65-F5344CB8AC3E}">
        <p14:creationId xmlns:p14="http://schemas.microsoft.com/office/powerpoint/2010/main" val="2290415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13</a:t>
            </a:fld>
            <a:endParaRPr lang="de-DE"/>
          </a:p>
        </p:txBody>
      </p:sp>
    </p:spTree>
    <p:extLst>
      <p:ext uri="{BB962C8B-B14F-4D97-AF65-F5344CB8AC3E}">
        <p14:creationId xmlns:p14="http://schemas.microsoft.com/office/powerpoint/2010/main" val="38357014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14</a:t>
            </a:fld>
            <a:endParaRPr lang="de-DE"/>
          </a:p>
        </p:txBody>
      </p:sp>
    </p:spTree>
    <p:extLst>
      <p:ext uri="{BB962C8B-B14F-4D97-AF65-F5344CB8AC3E}">
        <p14:creationId xmlns:p14="http://schemas.microsoft.com/office/powerpoint/2010/main" val="14387459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15</a:t>
            </a:fld>
            <a:endParaRPr lang="de-DE"/>
          </a:p>
        </p:txBody>
      </p:sp>
    </p:spTree>
    <p:extLst>
      <p:ext uri="{BB962C8B-B14F-4D97-AF65-F5344CB8AC3E}">
        <p14:creationId xmlns:p14="http://schemas.microsoft.com/office/powerpoint/2010/main" val="720625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16</a:t>
            </a:fld>
            <a:endParaRPr lang="de-DE"/>
          </a:p>
        </p:txBody>
      </p:sp>
    </p:spTree>
    <p:extLst>
      <p:ext uri="{BB962C8B-B14F-4D97-AF65-F5344CB8AC3E}">
        <p14:creationId xmlns:p14="http://schemas.microsoft.com/office/powerpoint/2010/main" val="19817852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17</a:t>
            </a:fld>
            <a:endParaRPr lang="de-DE"/>
          </a:p>
        </p:txBody>
      </p:sp>
    </p:spTree>
    <p:extLst>
      <p:ext uri="{BB962C8B-B14F-4D97-AF65-F5344CB8AC3E}">
        <p14:creationId xmlns:p14="http://schemas.microsoft.com/office/powerpoint/2010/main" val="3968042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18</a:t>
            </a:fld>
            <a:endParaRPr lang="de-DE"/>
          </a:p>
        </p:txBody>
      </p:sp>
    </p:spTree>
    <p:extLst>
      <p:ext uri="{BB962C8B-B14F-4D97-AF65-F5344CB8AC3E}">
        <p14:creationId xmlns:p14="http://schemas.microsoft.com/office/powerpoint/2010/main" val="39064929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ach subnet must reside entirely within one Availability Zone and cannot span zones.</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19</a:t>
            </a:fld>
            <a:endParaRPr lang="de-DE"/>
          </a:p>
        </p:txBody>
      </p:sp>
    </p:spTree>
    <p:extLst>
      <p:ext uri="{BB962C8B-B14F-4D97-AF65-F5344CB8AC3E}">
        <p14:creationId xmlns:p14="http://schemas.microsoft.com/office/powerpoint/2010/main" val="18405377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20</a:t>
            </a:fld>
            <a:endParaRPr lang="de-DE"/>
          </a:p>
        </p:txBody>
      </p:sp>
    </p:spTree>
    <p:extLst>
      <p:ext uri="{BB962C8B-B14F-4D97-AF65-F5344CB8AC3E}">
        <p14:creationId xmlns:p14="http://schemas.microsoft.com/office/powerpoint/2010/main" val="16796460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As transitive peering is not allowed, VPC 'B' can communicate directly only with VPC 'A'.</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21</a:t>
            </a:fld>
            <a:endParaRPr lang="de-DE"/>
          </a:p>
        </p:txBody>
      </p:sp>
    </p:spTree>
    <p:extLst>
      <p:ext uri="{BB962C8B-B14F-4D97-AF65-F5344CB8AC3E}">
        <p14:creationId xmlns:p14="http://schemas.microsoft.com/office/powerpoint/2010/main" val="2572226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4</a:t>
            </a:fld>
            <a:endParaRPr lang="de-DE"/>
          </a:p>
        </p:txBody>
      </p:sp>
    </p:spTree>
    <p:extLst>
      <p:ext uri="{BB962C8B-B14F-4D97-AF65-F5344CB8AC3E}">
        <p14:creationId xmlns:p14="http://schemas.microsoft.com/office/powerpoint/2010/main" val="39164347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22</a:t>
            </a:fld>
            <a:endParaRPr lang="de-DE"/>
          </a:p>
        </p:txBody>
      </p:sp>
    </p:spTree>
    <p:extLst>
      <p:ext uri="{BB962C8B-B14F-4D97-AF65-F5344CB8AC3E}">
        <p14:creationId xmlns:p14="http://schemas.microsoft.com/office/powerpoint/2010/main" val="26959979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23</a:t>
            </a:fld>
            <a:endParaRPr lang="de-DE"/>
          </a:p>
        </p:txBody>
      </p:sp>
    </p:spTree>
    <p:extLst>
      <p:ext uri="{BB962C8B-B14F-4D97-AF65-F5344CB8AC3E}">
        <p14:creationId xmlns:p14="http://schemas.microsoft.com/office/powerpoint/2010/main" val="33789015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24</a:t>
            </a:fld>
            <a:endParaRPr lang="de-DE"/>
          </a:p>
        </p:txBody>
      </p:sp>
    </p:spTree>
    <p:extLst>
      <p:ext uri="{BB962C8B-B14F-4D97-AF65-F5344CB8AC3E}">
        <p14:creationId xmlns:p14="http://schemas.microsoft.com/office/powerpoint/2010/main" val="31119729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25</a:t>
            </a:fld>
            <a:endParaRPr lang="de-DE"/>
          </a:p>
        </p:txBody>
      </p:sp>
    </p:spTree>
    <p:extLst>
      <p:ext uri="{BB962C8B-B14F-4D97-AF65-F5344CB8AC3E}">
        <p14:creationId xmlns:p14="http://schemas.microsoft.com/office/powerpoint/2010/main" val="34734317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26</a:t>
            </a:fld>
            <a:endParaRPr lang="de-DE"/>
          </a:p>
        </p:txBody>
      </p:sp>
    </p:spTree>
    <p:extLst>
      <p:ext uri="{BB962C8B-B14F-4D97-AF65-F5344CB8AC3E}">
        <p14:creationId xmlns:p14="http://schemas.microsoft.com/office/powerpoint/2010/main" val="40718504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27</a:t>
            </a:fld>
            <a:endParaRPr lang="de-DE"/>
          </a:p>
        </p:txBody>
      </p:sp>
    </p:spTree>
    <p:extLst>
      <p:ext uri="{BB962C8B-B14F-4D97-AF65-F5344CB8AC3E}">
        <p14:creationId xmlns:p14="http://schemas.microsoft.com/office/powerpoint/2010/main" val="40495956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smtClean="0"/>
              <a:t>Amazon Kinesis makes it easy to collect, process, and analyze real-time, streaming data so you </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28</a:t>
            </a:fld>
            <a:endParaRPr lang="de-DE"/>
          </a:p>
        </p:txBody>
      </p:sp>
    </p:spTree>
    <p:extLst>
      <p:ext uri="{BB962C8B-B14F-4D97-AF65-F5344CB8AC3E}">
        <p14:creationId xmlns:p14="http://schemas.microsoft.com/office/powerpoint/2010/main" val="22782372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29</a:t>
            </a:fld>
            <a:endParaRPr lang="de-DE"/>
          </a:p>
        </p:txBody>
      </p:sp>
    </p:spTree>
    <p:extLst>
      <p:ext uri="{BB962C8B-B14F-4D97-AF65-F5344CB8AC3E}">
        <p14:creationId xmlns:p14="http://schemas.microsoft.com/office/powerpoint/2010/main" val="11482877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AWS Shield is a security service that protects web applications hosted on the Amazon Web Services public cloud against distributed denial of service (</a:t>
            </a:r>
            <a:r>
              <a:rPr lang="en-US" sz="1200" b="0" i="0" u="none" strike="noStrike" kern="1200" dirty="0" err="1" smtClean="0">
                <a:solidFill>
                  <a:schemeClr val="tx1"/>
                </a:solidFill>
                <a:effectLst/>
                <a:latin typeface="+mn-lt"/>
                <a:ea typeface="+mn-ea"/>
                <a:cs typeface="+mn-cs"/>
              </a:rPr>
              <a:t>DDoS</a:t>
            </a:r>
            <a:r>
              <a:rPr lang="en-US" sz="1200" b="0" i="0" u="none" strike="noStrike" kern="1200" dirty="0" smtClean="0">
                <a:solidFill>
                  <a:schemeClr val="tx1"/>
                </a:solidFill>
                <a:effectLst/>
                <a:latin typeface="+mn-lt"/>
                <a:ea typeface="+mn-ea"/>
                <a:cs typeface="+mn-cs"/>
              </a:rPr>
              <a:t>) attacks. </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30</a:t>
            </a:fld>
            <a:endParaRPr lang="de-DE"/>
          </a:p>
        </p:txBody>
      </p:sp>
    </p:spTree>
    <p:extLst>
      <p:ext uri="{BB962C8B-B14F-4D97-AF65-F5344CB8AC3E}">
        <p14:creationId xmlns:p14="http://schemas.microsoft.com/office/powerpoint/2010/main" val="13344862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31</a:t>
            </a:fld>
            <a:endParaRPr lang="de-DE"/>
          </a:p>
        </p:txBody>
      </p:sp>
    </p:spTree>
    <p:extLst>
      <p:ext uri="{BB962C8B-B14F-4D97-AF65-F5344CB8AC3E}">
        <p14:creationId xmlns:p14="http://schemas.microsoft.com/office/powerpoint/2010/main" val="3786325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5</a:t>
            </a:fld>
            <a:endParaRPr lang="de-DE"/>
          </a:p>
        </p:txBody>
      </p:sp>
    </p:spTree>
    <p:extLst>
      <p:ext uri="{BB962C8B-B14F-4D97-AF65-F5344CB8AC3E}">
        <p14:creationId xmlns:p14="http://schemas.microsoft.com/office/powerpoint/2010/main" val="18354533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32</a:t>
            </a:fld>
            <a:endParaRPr lang="de-DE"/>
          </a:p>
        </p:txBody>
      </p:sp>
    </p:spTree>
    <p:extLst>
      <p:ext uri="{BB962C8B-B14F-4D97-AF65-F5344CB8AC3E}">
        <p14:creationId xmlns:p14="http://schemas.microsoft.com/office/powerpoint/2010/main" val="36991177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33</a:t>
            </a:fld>
            <a:endParaRPr lang="de-DE"/>
          </a:p>
        </p:txBody>
      </p:sp>
    </p:spTree>
    <p:extLst>
      <p:ext uri="{BB962C8B-B14F-4D97-AF65-F5344CB8AC3E}">
        <p14:creationId xmlns:p14="http://schemas.microsoft.com/office/powerpoint/2010/main" val="39998162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34</a:t>
            </a:fld>
            <a:endParaRPr lang="de-DE"/>
          </a:p>
        </p:txBody>
      </p:sp>
    </p:spTree>
    <p:extLst>
      <p:ext uri="{BB962C8B-B14F-4D97-AF65-F5344CB8AC3E}">
        <p14:creationId xmlns:p14="http://schemas.microsoft.com/office/powerpoint/2010/main" val="27472187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35</a:t>
            </a:fld>
            <a:endParaRPr lang="de-DE"/>
          </a:p>
        </p:txBody>
      </p:sp>
    </p:spTree>
    <p:extLst>
      <p:ext uri="{BB962C8B-B14F-4D97-AF65-F5344CB8AC3E}">
        <p14:creationId xmlns:p14="http://schemas.microsoft.com/office/powerpoint/2010/main" val="18841925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36</a:t>
            </a:fld>
            <a:endParaRPr lang="de-DE"/>
          </a:p>
        </p:txBody>
      </p:sp>
    </p:spTree>
    <p:extLst>
      <p:ext uri="{BB962C8B-B14F-4D97-AF65-F5344CB8AC3E}">
        <p14:creationId xmlns:p14="http://schemas.microsoft.com/office/powerpoint/2010/main" val="41531834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i="1" smtClean="0"/>
              <a:t>AWS Step Functions</a:t>
            </a:r>
            <a:r>
              <a:rPr lang="en-US" smtClean="0"/>
              <a:t> lets you coordinate multiple </a:t>
            </a:r>
            <a:r>
              <a:rPr lang="en-US" i="1" smtClean="0"/>
              <a:t>AWS</a:t>
            </a:r>
            <a:r>
              <a:rPr lang="en-US" smtClean="0"/>
              <a:t> services into serverless workflows so you can build and update apps quickly.</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37</a:t>
            </a:fld>
            <a:endParaRPr lang="de-DE"/>
          </a:p>
        </p:txBody>
      </p:sp>
    </p:spTree>
    <p:extLst>
      <p:ext uri="{BB962C8B-B14F-4D97-AF65-F5344CB8AC3E}">
        <p14:creationId xmlns:p14="http://schemas.microsoft.com/office/powerpoint/2010/main" val="29033553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38</a:t>
            </a:fld>
            <a:endParaRPr lang="de-DE"/>
          </a:p>
        </p:txBody>
      </p:sp>
    </p:spTree>
    <p:extLst>
      <p:ext uri="{BB962C8B-B14F-4D97-AF65-F5344CB8AC3E}">
        <p14:creationId xmlns:p14="http://schemas.microsoft.com/office/powerpoint/2010/main" val="12814315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39</a:t>
            </a:fld>
            <a:endParaRPr lang="de-DE"/>
          </a:p>
        </p:txBody>
      </p:sp>
    </p:spTree>
    <p:extLst>
      <p:ext uri="{BB962C8B-B14F-4D97-AF65-F5344CB8AC3E}">
        <p14:creationId xmlns:p14="http://schemas.microsoft.com/office/powerpoint/2010/main" val="40322134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40</a:t>
            </a:fld>
            <a:endParaRPr lang="de-DE"/>
          </a:p>
        </p:txBody>
      </p:sp>
    </p:spTree>
    <p:extLst>
      <p:ext uri="{BB962C8B-B14F-4D97-AF65-F5344CB8AC3E}">
        <p14:creationId xmlns:p14="http://schemas.microsoft.com/office/powerpoint/2010/main" val="12976493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41</a:t>
            </a:fld>
            <a:endParaRPr lang="de-DE"/>
          </a:p>
        </p:txBody>
      </p:sp>
    </p:spTree>
    <p:extLst>
      <p:ext uri="{BB962C8B-B14F-4D97-AF65-F5344CB8AC3E}">
        <p14:creationId xmlns:p14="http://schemas.microsoft.com/office/powerpoint/2010/main" val="1777965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6</a:t>
            </a:fld>
            <a:endParaRPr lang="de-DE"/>
          </a:p>
        </p:txBody>
      </p:sp>
    </p:spTree>
    <p:extLst>
      <p:ext uri="{BB962C8B-B14F-4D97-AF65-F5344CB8AC3E}">
        <p14:creationId xmlns:p14="http://schemas.microsoft.com/office/powerpoint/2010/main" val="35716192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42</a:t>
            </a:fld>
            <a:endParaRPr lang="de-DE"/>
          </a:p>
        </p:txBody>
      </p:sp>
    </p:spTree>
    <p:extLst>
      <p:ext uri="{BB962C8B-B14F-4D97-AF65-F5344CB8AC3E}">
        <p14:creationId xmlns:p14="http://schemas.microsoft.com/office/powerpoint/2010/main" val="39328373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43</a:t>
            </a:fld>
            <a:endParaRPr lang="de-DE"/>
          </a:p>
        </p:txBody>
      </p:sp>
    </p:spTree>
    <p:extLst>
      <p:ext uri="{BB962C8B-B14F-4D97-AF65-F5344CB8AC3E}">
        <p14:creationId xmlns:p14="http://schemas.microsoft.com/office/powerpoint/2010/main" val="10580392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44</a:t>
            </a:fld>
            <a:endParaRPr lang="de-DE"/>
          </a:p>
        </p:txBody>
      </p:sp>
    </p:spTree>
    <p:extLst>
      <p:ext uri="{BB962C8B-B14F-4D97-AF65-F5344CB8AC3E}">
        <p14:creationId xmlns:p14="http://schemas.microsoft.com/office/powerpoint/2010/main" val="19554196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45</a:t>
            </a:fld>
            <a:endParaRPr lang="de-DE"/>
          </a:p>
        </p:txBody>
      </p:sp>
    </p:spTree>
    <p:extLst>
      <p:ext uri="{BB962C8B-B14F-4D97-AF65-F5344CB8AC3E}">
        <p14:creationId xmlns:p14="http://schemas.microsoft.com/office/powerpoint/2010/main" val="350467137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46</a:t>
            </a:fld>
            <a:endParaRPr lang="de-DE"/>
          </a:p>
        </p:txBody>
      </p:sp>
    </p:spTree>
    <p:extLst>
      <p:ext uri="{BB962C8B-B14F-4D97-AF65-F5344CB8AC3E}">
        <p14:creationId xmlns:p14="http://schemas.microsoft.com/office/powerpoint/2010/main" val="427686773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47</a:t>
            </a:fld>
            <a:endParaRPr lang="de-DE"/>
          </a:p>
        </p:txBody>
      </p:sp>
    </p:spTree>
    <p:extLst>
      <p:ext uri="{BB962C8B-B14F-4D97-AF65-F5344CB8AC3E}">
        <p14:creationId xmlns:p14="http://schemas.microsoft.com/office/powerpoint/2010/main" val="97883420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48</a:t>
            </a:fld>
            <a:endParaRPr lang="de-DE"/>
          </a:p>
        </p:txBody>
      </p:sp>
    </p:spTree>
    <p:extLst>
      <p:ext uri="{BB962C8B-B14F-4D97-AF65-F5344CB8AC3E}">
        <p14:creationId xmlns:p14="http://schemas.microsoft.com/office/powerpoint/2010/main" val="172371617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49</a:t>
            </a:fld>
            <a:endParaRPr lang="de-DE"/>
          </a:p>
        </p:txBody>
      </p:sp>
    </p:spTree>
    <p:extLst>
      <p:ext uri="{BB962C8B-B14F-4D97-AF65-F5344CB8AC3E}">
        <p14:creationId xmlns:p14="http://schemas.microsoft.com/office/powerpoint/2010/main" val="7012637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50</a:t>
            </a:fld>
            <a:endParaRPr lang="de-DE"/>
          </a:p>
        </p:txBody>
      </p:sp>
    </p:spTree>
    <p:extLst>
      <p:ext uri="{BB962C8B-B14F-4D97-AF65-F5344CB8AC3E}">
        <p14:creationId xmlns:p14="http://schemas.microsoft.com/office/powerpoint/2010/main" val="26179533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51</a:t>
            </a:fld>
            <a:endParaRPr lang="de-DE"/>
          </a:p>
        </p:txBody>
      </p:sp>
    </p:spTree>
    <p:extLst>
      <p:ext uri="{BB962C8B-B14F-4D97-AF65-F5344CB8AC3E}">
        <p14:creationId xmlns:p14="http://schemas.microsoft.com/office/powerpoint/2010/main" val="29493983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7</a:t>
            </a:fld>
            <a:endParaRPr lang="de-DE"/>
          </a:p>
        </p:txBody>
      </p:sp>
    </p:spTree>
    <p:extLst>
      <p:ext uri="{BB962C8B-B14F-4D97-AF65-F5344CB8AC3E}">
        <p14:creationId xmlns:p14="http://schemas.microsoft.com/office/powerpoint/2010/main" val="10493128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52</a:t>
            </a:fld>
            <a:endParaRPr lang="de-DE"/>
          </a:p>
        </p:txBody>
      </p:sp>
    </p:spTree>
    <p:extLst>
      <p:ext uri="{BB962C8B-B14F-4D97-AF65-F5344CB8AC3E}">
        <p14:creationId xmlns:p14="http://schemas.microsoft.com/office/powerpoint/2010/main" val="336284240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53</a:t>
            </a:fld>
            <a:endParaRPr lang="de-DE"/>
          </a:p>
        </p:txBody>
      </p:sp>
    </p:spTree>
    <p:extLst>
      <p:ext uri="{BB962C8B-B14F-4D97-AF65-F5344CB8AC3E}">
        <p14:creationId xmlns:p14="http://schemas.microsoft.com/office/powerpoint/2010/main" val="86707710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54</a:t>
            </a:fld>
            <a:endParaRPr lang="de-DE"/>
          </a:p>
        </p:txBody>
      </p:sp>
    </p:spTree>
    <p:extLst>
      <p:ext uri="{BB962C8B-B14F-4D97-AF65-F5344CB8AC3E}">
        <p14:creationId xmlns:p14="http://schemas.microsoft.com/office/powerpoint/2010/main" val="253730221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55</a:t>
            </a:fld>
            <a:endParaRPr lang="de-DE"/>
          </a:p>
        </p:txBody>
      </p:sp>
    </p:spTree>
    <p:extLst>
      <p:ext uri="{BB962C8B-B14F-4D97-AF65-F5344CB8AC3E}">
        <p14:creationId xmlns:p14="http://schemas.microsoft.com/office/powerpoint/2010/main" val="23795065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56</a:t>
            </a:fld>
            <a:endParaRPr lang="de-DE"/>
          </a:p>
        </p:txBody>
      </p:sp>
    </p:spTree>
    <p:extLst>
      <p:ext uri="{BB962C8B-B14F-4D97-AF65-F5344CB8AC3E}">
        <p14:creationId xmlns:p14="http://schemas.microsoft.com/office/powerpoint/2010/main" val="374250191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Cold HDD volumes provide low-cost magnetic storage that defines performance in terms of throughput rather than IOPS. With a lower throughput limit than Throughput Optimized HDD, this is a good fit ideal for large, sequential cold-data workloads. If you require infrequent access to your data and are looking to save costs, Cold HDD provides inexpensive block storage.</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57</a:t>
            </a:fld>
            <a:endParaRPr lang="de-DE"/>
          </a:p>
        </p:txBody>
      </p:sp>
    </p:spTree>
    <p:extLst>
      <p:ext uri="{BB962C8B-B14F-4D97-AF65-F5344CB8AC3E}">
        <p14:creationId xmlns:p14="http://schemas.microsoft.com/office/powerpoint/2010/main" val="17470343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8</a:t>
            </a:fld>
            <a:endParaRPr lang="de-DE"/>
          </a:p>
        </p:txBody>
      </p:sp>
    </p:spTree>
    <p:extLst>
      <p:ext uri="{BB962C8B-B14F-4D97-AF65-F5344CB8AC3E}">
        <p14:creationId xmlns:p14="http://schemas.microsoft.com/office/powerpoint/2010/main" val="40305210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Considering that the company is using a corporate Active Directory, it is best to use </a:t>
            </a:r>
            <a:r>
              <a:rPr lang="en-US" sz="1200" b="1" i="0" kern="1200" dirty="0" smtClean="0">
                <a:solidFill>
                  <a:schemeClr val="tx1"/>
                </a:solidFill>
                <a:effectLst/>
                <a:latin typeface="+mn-lt"/>
                <a:ea typeface="+mn-ea"/>
                <a:cs typeface="+mn-cs"/>
              </a:rPr>
              <a:t>AWS Directory Service AD Connector</a:t>
            </a:r>
            <a:r>
              <a:rPr lang="en-US" sz="1200" b="0" i="0" kern="1200" dirty="0" smtClean="0">
                <a:solidFill>
                  <a:schemeClr val="tx1"/>
                </a:solidFill>
                <a:effectLst/>
                <a:latin typeface="+mn-lt"/>
                <a:ea typeface="+mn-ea"/>
                <a:cs typeface="+mn-cs"/>
              </a:rPr>
              <a:t> for easier integration. In addition, since the roles are already assigned using groups in the corporate Active Directory, it would be better to also use </a:t>
            </a:r>
            <a:r>
              <a:rPr lang="en-US" sz="1200" b="1" i="0" kern="1200" dirty="0" smtClean="0">
                <a:solidFill>
                  <a:schemeClr val="tx1"/>
                </a:solidFill>
                <a:effectLst/>
                <a:latin typeface="+mn-lt"/>
                <a:ea typeface="+mn-ea"/>
                <a:cs typeface="+mn-cs"/>
              </a:rPr>
              <a:t>IAM Roles</a:t>
            </a:r>
            <a:r>
              <a:rPr lang="en-US" sz="1200" b="0" i="0" kern="1200" dirty="0" smtClean="0">
                <a:solidFill>
                  <a:schemeClr val="tx1"/>
                </a:solidFill>
                <a:effectLst/>
                <a:latin typeface="+mn-lt"/>
                <a:ea typeface="+mn-ea"/>
                <a:cs typeface="+mn-cs"/>
              </a:rPr>
              <a:t>. </a:t>
            </a:r>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9</a:t>
            </a:fld>
            <a:endParaRPr lang="de-DE"/>
          </a:p>
        </p:txBody>
      </p:sp>
    </p:spTree>
    <p:extLst>
      <p:ext uri="{BB962C8B-B14F-4D97-AF65-F5344CB8AC3E}">
        <p14:creationId xmlns:p14="http://schemas.microsoft.com/office/powerpoint/2010/main" val="37209799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10</a:t>
            </a:fld>
            <a:endParaRPr lang="de-DE"/>
          </a:p>
        </p:txBody>
      </p:sp>
    </p:spTree>
    <p:extLst>
      <p:ext uri="{BB962C8B-B14F-4D97-AF65-F5344CB8AC3E}">
        <p14:creationId xmlns:p14="http://schemas.microsoft.com/office/powerpoint/2010/main" val="12709390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B4A3F19-5296-4AE1-B26B-AF05116D2937}" type="slidenum">
              <a:rPr lang="de-DE" smtClean="0"/>
              <a:t>11</a:t>
            </a:fld>
            <a:endParaRPr lang="de-DE"/>
          </a:p>
        </p:txBody>
      </p:sp>
    </p:spTree>
    <p:extLst>
      <p:ext uri="{BB962C8B-B14F-4D97-AF65-F5344CB8AC3E}">
        <p14:creationId xmlns:p14="http://schemas.microsoft.com/office/powerpoint/2010/main" val="24304826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de-DE"/>
              <a:t>Titelmasterformat durch Klicken bearbeiten</a:t>
            </a:r>
          </a:p>
        </p:txBody>
      </p:sp>
      <p:sp>
        <p:nvSpPr>
          <p:cNvPr id="3" name="Unt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p>
        </p:txBody>
      </p:sp>
      <p:sp>
        <p:nvSpPr>
          <p:cNvPr id="4" name="Datumsplatzhalter 3"/>
          <p:cNvSpPr>
            <a:spLocks noGrp="1"/>
          </p:cNvSpPr>
          <p:nvPr>
            <p:ph type="dt" sz="half" idx="10"/>
          </p:nvPr>
        </p:nvSpPr>
        <p:spPr/>
        <p:txBody>
          <a:bodyPr/>
          <a:lstStyle/>
          <a:p>
            <a:fld id="{A57BAEB1-21F7-4711-9798-88E697838DFC}" type="datetime1">
              <a:rPr lang="de-DE" smtClean="0"/>
              <a:t>23.04.2020</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5918BBAC-21CF-49A8-946B-F2084B43D221}" type="slidenum">
              <a:rPr lang="de-DE" smtClean="0"/>
              <a:t>‹Nr.›</a:t>
            </a:fld>
            <a:endParaRPr lang="de-DE"/>
          </a:p>
        </p:txBody>
      </p:sp>
    </p:spTree>
    <p:extLst>
      <p:ext uri="{BB962C8B-B14F-4D97-AF65-F5344CB8AC3E}">
        <p14:creationId xmlns:p14="http://schemas.microsoft.com/office/powerpoint/2010/main" val="3802136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23343653-90AD-44C2-AF87-52898650ACA6}" type="datetime1">
              <a:rPr lang="de-DE" smtClean="0"/>
              <a:t>23.04.2020</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5918BBAC-21CF-49A8-946B-F2084B43D221}" type="slidenum">
              <a:rPr lang="de-DE" smtClean="0"/>
              <a:t>‹Nr.›</a:t>
            </a:fld>
            <a:endParaRPr lang="de-DE"/>
          </a:p>
        </p:txBody>
      </p:sp>
    </p:spTree>
    <p:extLst>
      <p:ext uri="{BB962C8B-B14F-4D97-AF65-F5344CB8AC3E}">
        <p14:creationId xmlns:p14="http://schemas.microsoft.com/office/powerpoint/2010/main" val="7546775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724900" y="365125"/>
            <a:ext cx="2628900" cy="5811838"/>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838200" y="365125"/>
            <a:ext cx="7734300" cy="5811838"/>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30634D39-D4C0-42CC-9083-B9D4CB6C08C8}" type="datetime1">
              <a:rPr lang="de-DE" smtClean="0"/>
              <a:t>23.04.2020</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5918BBAC-21CF-49A8-946B-F2084B43D221}" type="slidenum">
              <a:rPr lang="de-DE" smtClean="0"/>
              <a:t>‹Nr.›</a:t>
            </a:fld>
            <a:endParaRPr lang="de-DE"/>
          </a:p>
        </p:txBody>
      </p:sp>
    </p:spTree>
    <p:extLst>
      <p:ext uri="{BB962C8B-B14F-4D97-AF65-F5344CB8AC3E}">
        <p14:creationId xmlns:p14="http://schemas.microsoft.com/office/powerpoint/2010/main" val="1144504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F7B9C023-5C6E-400C-897F-A0419A4DEEA3}" type="datetime1">
              <a:rPr lang="de-DE" smtClean="0"/>
              <a:t>23.04.2020</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5918BBAC-21CF-49A8-946B-F2084B43D221}" type="slidenum">
              <a:rPr lang="de-DE" smtClean="0"/>
              <a:t>‹Nr.›</a:t>
            </a:fld>
            <a:endParaRPr lang="de-DE"/>
          </a:p>
        </p:txBody>
      </p:sp>
    </p:spTree>
    <p:extLst>
      <p:ext uri="{BB962C8B-B14F-4D97-AF65-F5344CB8AC3E}">
        <p14:creationId xmlns:p14="http://schemas.microsoft.com/office/powerpoint/2010/main" val="1966147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de-DE"/>
              <a:t>Titelmasterformat durch Klicken bearbeiten</a:t>
            </a:r>
          </a:p>
        </p:txBody>
      </p:sp>
      <p:sp>
        <p:nvSpPr>
          <p:cNvPr id="3" name="Textplatzhalt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Formatvorlagen des Textmasters bearbeiten</a:t>
            </a:r>
          </a:p>
        </p:txBody>
      </p:sp>
      <p:sp>
        <p:nvSpPr>
          <p:cNvPr id="4" name="Datumsplatzhalter 3"/>
          <p:cNvSpPr>
            <a:spLocks noGrp="1"/>
          </p:cNvSpPr>
          <p:nvPr>
            <p:ph type="dt" sz="half" idx="10"/>
          </p:nvPr>
        </p:nvSpPr>
        <p:spPr/>
        <p:txBody>
          <a:bodyPr/>
          <a:lstStyle/>
          <a:p>
            <a:fld id="{4BBFF12B-6B74-4C16-AEF3-07497EA9FA0E}" type="datetime1">
              <a:rPr lang="de-DE" smtClean="0"/>
              <a:t>23.04.2020</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5918BBAC-21CF-49A8-946B-F2084B43D221}" type="slidenum">
              <a:rPr lang="de-DE" smtClean="0"/>
              <a:t>‹Nr.›</a:t>
            </a:fld>
            <a:endParaRPr lang="de-DE"/>
          </a:p>
        </p:txBody>
      </p:sp>
    </p:spTree>
    <p:extLst>
      <p:ext uri="{BB962C8B-B14F-4D97-AF65-F5344CB8AC3E}">
        <p14:creationId xmlns:p14="http://schemas.microsoft.com/office/powerpoint/2010/main" val="3210426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838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6172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DB7020A1-E112-4419-8C12-FF5C94F71766}" type="datetime1">
              <a:rPr lang="de-DE" smtClean="0"/>
              <a:t>23.04.2020</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5918BBAC-21CF-49A8-946B-F2084B43D221}" type="slidenum">
              <a:rPr lang="de-DE" smtClean="0"/>
              <a:t>‹Nr.›</a:t>
            </a:fld>
            <a:endParaRPr lang="de-DE"/>
          </a:p>
        </p:txBody>
      </p:sp>
    </p:spTree>
    <p:extLst>
      <p:ext uri="{BB962C8B-B14F-4D97-AF65-F5344CB8AC3E}">
        <p14:creationId xmlns:p14="http://schemas.microsoft.com/office/powerpoint/2010/main" val="33166192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de-DE"/>
              <a:t>Titelmasterformat durch Klicken bearbeiten</a:t>
            </a:r>
          </a:p>
        </p:txBody>
      </p:sp>
      <p:sp>
        <p:nvSpPr>
          <p:cNvPr id="3" name="Textplatzhalt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Inhaltsplatzhalter 3"/>
          <p:cNvSpPr>
            <a:spLocks noGrp="1"/>
          </p:cNvSpPr>
          <p:nvPr>
            <p:ph sz="half" idx="2"/>
          </p:nvPr>
        </p:nvSpPr>
        <p:spPr>
          <a:xfrm>
            <a:off x="839788" y="2505075"/>
            <a:ext cx="5157787"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Inhaltsplatzhalter 5"/>
          <p:cNvSpPr>
            <a:spLocks noGrp="1"/>
          </p:cNvSpPr>
          <p:nvPr>
            <p:ph sz="quarter" idx="4"/>
          </p:nvPr>
        </p:nvSpPr>
        <p:spPr>
          <a:xfrm>
            <a:off x="6172200" y="2505075"/>
            <a:ext cx="5183188"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0E731247-6FE5-4CA8-AC00-5E2E2E3AC890}" type="datetime1">
              <a:rPr lang="de-DE" smtClean="0"/>
              <a:t>23.04.2020</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5918BBAC-21CF-49A8-946B-F2084B43D221}" type="slidenum">
              <a:rPr lang="de-DE" smtClean="0"/>
              <a:t>‹Nr.›</a:t>
            </a:fld>
            <a:endParaRPr lang="de-DE"/>
          </a:p>
        </p:txBody>
      </p:sp>
    </p:spTree>
    <p:extLst>
      <p:ext uri="{BB962C8B-B14F-4D97-AF65-F5344CB8AC3E}">
        <p14:creationId xmlns:p14="http://schemas.microsoft.com/office/powerpoint/2010/main" val="433339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Datumsplatzhalter 2"/>
          <p:cNvSpPr>
            <a:spLocks noGrp="1"/>
          </p:cNvSpPr>
          <p:nvPr>
            <p:ph type="dt" sz="half" idx="10"/>
          </p:nvPr>
        </p:nvSpPr>
        <p:spPr/>
        <p:txBody>
          <a:bodyPr/>
          <a:lstStyle/>
          <a:p>
            <a:fld id="{9E3E10D8-0FDE-4259-844D-A9B126450D67}" type="datetime1">
              <a:rPr lang="de-DE" smtClean="0"/>
              <a:t>23.04.2020</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5918BBAC-21CF-49A8-946B-F2084B43D221}" type="slidenum">
              <a:rPr lang="de-DE" smtClean="0"/>
              <a:t>‹Nr.›</a:t>
            </a:fld>
            <a:endParaRPr lang="de-DE"/>
          </a:p>
        </p:txBody>
      </p:sp>
    </p:spTree>
    <p:extLst>
      <p:ext uri="{BB962C8B-B14F-4D97-AF65-F5344CB8AC3E}">
        <p14:creationId xmlns:p14="http://schemas.microsoft.com/office/powerpoint/2010/main" val="4048973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4B70A0F7-19FE-472E-8B46-92081143C6BD}" type="datetime1">
              <a:rPr lang="de-DE" smtClean="0"/>
              <a:t>23.04.2020</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5918BBAC-21CF-49A8-946B-F2084B43D221}" type="slidenum">
              <a:rPr lang="de-DE" smtClean="0"/>
              <a:t>‹Nr.›</a:t>
            </a:fld>
            <a:endParaRPr lang="de-DE"/>
          </a:p>
        </p:txBody>
      </p:sp>
    </p:spTree>
    <p:extLst>
      <p:ext uri="{BB962C8B-B14F-4D97-AF65-F5344CB8AC3E}">
        <p14:creationId xmlns:p14="http://schemas.microsoft.com/office/powerpoint/2010/main" val="2957388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Inhaltsplatzhalt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4A44DD47-95BE-4DF7-876B-807ABB80BE51}" type="datetime1">
              <a:rPr lang="de-DE" smtClean="0"/>
              <a:t>23.04.2020</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5918BBAC-21CF-49A8-946B-F2084B43D221}" type="slidenum">
              <a:rPr lang="de-DE" smtClean="0"/>
              <a:t>‹Nr.›</a:t>
            </a:fld>
            <a:endParaRPr lang="de-DE"/>
          </a:p>
        </p:txBody>
      </p:sp>
    </p:spTree>
    <p:extLst>
      <p:ext uri="{BB962C8B-B14F-4D97-AF65-F5344CB8AC3E}">
        <p14:creationId xmlns:p14="http://schemas.microsoft.com/office/powerpoint/2010/main" val="484801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Bildplatzhalt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652636C8-9F90-4D5B-B6A8-79C0397BCC36}" type="datetime1">
              <a:rPr lang="de-DE" smtClean="0"/>
              <a:t>23.04.2020</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5918BBAC-21CF-49A8-946B-F2084B43D221}" type="slidenum">
              <a:rPr lang="de-DE" smtClean="0"/>
              <a:t>‹Nr.›</a:t>
            </a:fld>
            <a:endParaRPr lang="de-DE"/>
          </a:p>
        </p:txBody>
      </p:sp>
    </p:spTree>
    <p:extLst>
      <p:ext uri="{BB962C8B-B14F-4D97-AF65-F5344CB8AC3E}">
        <p14:creationId xmlns:p14="http://schemas.microsoft.com/office/powerpoint/2010/main" val="976450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1014E"/>
        </a:solidFill>
        <a:effectLst/>
      </p:bgPr>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646267-A82F-4C6C-8C6C-22FC16AC9DB0}" type="datetime1">
              <a:rPr lang="de-DE" smtClean="0"/>
              <a:t>23.04.2020</a:t>
            </a:fld>
            <a:endParaRPr lang="de-DE"/>
          </a:p>
        </p:txBody>
      </p:sp>
      <p:sp>
        <p:nvSpPr>
          <p:cNvPr id="5" name="Fußzeilenplatzhalt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18BBAC-21CF-49A8-946B-F2084B43D221}" type="slidenum">
              <a:rPr lang="de-DE" smtClean="0"/>
              <a:t>‹Nr.›</a:t>
            </a:fld>
            <a:endParaRPr lang="de-DE"/>
          </a:p>
        </p:txBody>
      </p:sp>
    </p:spTree>
    <p:extLst>
      <p:ext uri="{BB962C8B-B14F-4D97-AF65-F5344CB8AC3E}">
        <p14:creationId xmlns:p14="http://schemas.microsoft.com/office/powerpoint/2010/main" val="37471373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comments" Target="../comments/comment10.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11.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13.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14.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15.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16.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comments" Target="../comments/comment17.xml"/></Relationships>
</file>

<file path=ppt/slides/_rels/slide18.xml.rels><?xml version="1.0" encoding="UTF-8" standalone="yes"?>
<Relationships xmlns="http://schemas.openxmlformats.org/package/2006/relationships"><Relationship Id="rId3" Type="http://schemas.openxmlformats.org/officeDocument/2006/relationships/comments" Target="../comments/comment18.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omments" Target="../comments/comment19.xm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omments" Target="../comments/comment20.xm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omments" Target="../comments/comment21.xm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22.xm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omments" Target="../comments/comment23.xm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omments" Target="../comments/comment24.xm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25.xm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comments" Target="../comments/comment26.xml"/></Relationships>
</file>

<file path=ppt/slides/_rels/slide27.xml.rels><?xml version="1.0" encoding="UTF-8" standalone="yes"?>
<Relationships xmlns="http://schemas.openxmlformats.org/package/2006/relationships"><Relationship Id="rId3" Type="http://schemas.openxmlformats.org/officeDocument/2006/relationships/comments" Target="../comments/comment27.xm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comments" Target="../comments/comment28.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comments" Target="../comments/comment29.xm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_rels/slide30.xml.rels><?xml version="1.0" encoding="UTF-8" standalone="yes"?>
<Relationships xmlns="http://schemas.openxmlformats.org/package/2006/relationships"><Relationship Id="rId3" Type="http://schemas.openxmlformats.org/officeDocument/2006/relationships/comments" Target="../comments/comment30.xm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comments" Target="../comments/comment31.xm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comments" Target="../comments/comment32.xm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comments" Target="../comments/comment33.xm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comments" Target="../comments/comment34.xm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comments" Target="../comments/comment35.xm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comments" Target="../comments/comment36.xm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comments" Target="../comments/comment37.xm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comments" Target="../comments/comment38.xm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comments" Target="../comments/comment39.xml"/><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comments" Target="../comments/comment40.xm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comments" Target="../comments/comment41.xm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comments" Target="../comments/comment42.xm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comments" Target="../comments/comment43.xml"/><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comments" Target="../comments/comment44.xm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comments" Target="../comments/comment45.xml"/><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comments" Target="../comments/comment46.xm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comments" Target="../comments/comment47.xml"/><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comments" Target="../comments/comment48.xml"/><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comments" Target="../comments/comment49.xml"/><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comments" Target="../comments/comment50.xml"/><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comments" Target="../comments/comment51.xm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comments" Target="../comments/comment52.xml"/><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comments" Target="../comments/comment53.xml"/><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comments" Target="../comments/comment54.xml"/><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comments" Target="../comments/comment55.xml"/><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comments" Target="../comments/comment56.xml"/><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comments" Target="../comments/comment57.xml"/><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9.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feld 9"/>
          <p:cNvSpPr txBox="1"/>
          <p:nvPr/>
        </p:nvSpPr>
        <p:spPr>
          <a:xfrm flipH="1">
            <a:off x="580777" y="649905"/>
            <a:ext cx="11232777" cy="1384995"/>
          </a:xfrm>
          <a:prstGeom prst="rect">
            <a:avLst/>
          </a:prstGeom>
          <a:noFill/>
        </p:spPr>
        <p:txBody>
          <a:bodyPr wrap="square" rtlCol="0">
            <a:spAutoFit/>
          </a:bodyPr>
          <a:lstStyle/>
          <a:p>
            <a:r>
              <a:rPr lang="de-DE" sz="2400" dirty="0">
                <a:solidFill>
                  <a:srgbClr val="76B531"/>
                </a:solidFill>
                <a:latin typeface="Dosis" panose="02010703020202060003" pitchFamily="2" charset="0"/>
                <a:cs typeface="Segoe UI Light" panose="020B0502040204020203" pitchFamily="34" charset="0"/>
              </a:rPr>
              <a:t>AWS </a:t>
            </a:r>
          </a:p>
          <a:p>
            <a:r>
              <a:rPr lang="de-DE" sz="6000" dirty="0">
                <a:ln w="9525">
                  <a:solidFill>
                    <a:schemeClr val="tx1"/>
                  </a:solidFill>
                </a:ln>
                <a:solidFill>
                  <a:schemeClr val="bg1"/>
                </a:solidFill>
                <a:latin typeface="Dosis" panose="02010703020202060003" pitchFamily="2" charset="0"/>
                <a:cs typeface="Segoe UI Light" panose="020B0502040204020203" pitchFamily="34" charset="0"/>
              </a:rPr>
              <a:t>AWS </a:t>
            </a:r>
            <a:r>
              <a:rPr lang="de-DE" sz="6000" dirty="0" err="1" smtClean="0">
                <a:ln w="9525">
                  <a:solidFill>
                    <a:schemeClr val="tx1"/>
                  </a:solidFill>
                </a:ln>
                <a:solidFill>
                  <a:schemeClr val="bg1"/>
                </a:solidFill>
                <a:latin typeface="Dosis" panose="02010703020202060003" pitchFamily="2" charset="0"/>
                <a:cs typeface="Segoe UI Light" panose="020B0502040204020203" pitchFamily="34" charset="0"/>
              </a:rPr>
              <a:t>Certification</a:t>
            </a:r>
            <a:r>
              <a:rPr lang="de-DE" sz="6000" dirty="0" smtClean="0">
                <a:ln w="9525">
                  <a:solidFill>
                    <a:schemeClr val="tx1"/>
                  </a:solidFill>
                </a:ln>
                <a:solidFill>
                  <a:schemeClr val="bg1"/>
                </a:solidFill>
                <a:latin typeface="Dosis" panose="02010703020202060003" pitchFamily="2" charset="0"/>
                <a:cs typeface="Segoe UI Light" panose="020B0502040204020203" pitchFamily="34" charset="0"/>
              </a:rPr>
              <a:t> </a:t>
            </a:r>
            <a:r>
              <a:rPr lang="de-DE" sz="6000" dirty="0" err="1" smtClean="0">
                <a:ln w="9525">
                  <a:solidFill>
                    <a:schemeClr val="tx1"/>
                  </a:solidFill>
                </a:ln>
                <a:solidFill>
                  <a:schemeClr val="bg1"/>
                </a:solidFill>
                <a:latin typeface="Dosis" panose="02010703020202060003" pitchFamily="2" charset="0"/>
                <a:cs typeface="Segoe UI Light" panose="020B0502040204020203" pitchFamily="34" charset="0"/>
              </a:rPr>
              <a:t>Tips</a:t>
            </a:r>
            <a:endParaRPr lang="de-DE" sz="6000" dirty="0">
              <a:ln w="9525">
                <a:solidFill>
                  <a:schemeClr val="tx1"/>
                </a:solidFill>
              </a:ln>
              <a:solidFill>
                <a:schemeClr val="bg1"/>
              </a:solidFill>
              <a:latin typeface="Dosis" panose="02010703020202060003" pitchFamily="2" charset="0"/>
              <a:cs typeface="Segoe UI Light" panose="020B0502040204020203" pitchFamily="34" charset="0"/>
            </a:endParaRPr>
          </a:p>
        </p:txBody>
      </p:sp>
      <p:sp>
        <p:nvSpPr>
          <p:cNvPr id="6" name="Textfeld 5"/>
          <p:cNvSpPr txBox="1"/>
          <p:nvPr/>
        </p:nvSpPr>
        <p:spPr>
          <a:xfrm>
            <a:off x="8986570" y="6193866"/>
            <a:ext cx="2410691" cy="830997"/>
          </a:xfrm>
          <a:prstGeom prst="rect">
            <a:avLst/>
          </a:prstGeom>
          <a:noFill/>
        </p:spPr>
        <p:txBody>
          <a:bodyPr wrap="square" rtlCol="0">
            <a:spAutoFit/>
          </a:bodyPr>
          <a:lstStyle/>
          <a:p>
            <a:pPr algn="ctr"/>
            <a:r>
              <a:rPr lang="de-DE" dirty="0">
                <a:solidFill>
                  <a:srgbClr val="76B531"/>
                </a:solidFill>
              </a:rPr>
              <a:t>Wolfgang Unger</a:t>
            </a:r>
          </a:p>
          <a:p>
            <a:pPr algn="ctr"/>
            <a:r>
              <a:rPr lang="de-DE" sz="1200" dirty="0">
                <a:solidFill>
                  <a:schemeClr val="accent1">
                    <a:lumMod val="60000"/>
                    <a:lumOff val="40000"/>
                  </a:schemeClr>
                </a:solidFill>
              </a:rPr>
              <a:t>AWS Instructor</a:t>
            </a:r>
          </a:p>
          <a:p>
            <a:endParaRPr lang="de-DE" dirty="0">
              <a:solidFill>
                <a:schemeClr val="accent1">
                  <a:lumMod val="60000"/>
                  <a:lumOff val="40000"/>
                </a:schemeClr>
              </a:solidFill>
            </a:endParaRPr>
          </a:p>
        </p:txBody>
      </p:sp>
      <p:pic>
        <p:nvPicPr>
          <p:cNvPr id="7" name="Grafik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06121" y="5393368"/>
            <a:ext cx="929669" cy="800498"/>
          </a:xfrm>
          <a:prstGeom prst="rect">
            <a:avLst/>
          </a:prstGeom>
          <a:effectLst>
            <a:outerShdw blurRad="152400" dist="317500" dir="5400000" sx="90000" sy="-19000" rotWithShape="0">
              <a:prstClr val="black">
                <a:alpha val="15000"/>
              </a:prstClr>
            </a:outerShdw>
          </a:effectLst>
        </p:spPr>
      </p:pic>
      <p:sp>
        <p:nvSpPr>
          <p:cNvPr id="12" name="Rechteck 11"/>
          <p:cNvSpPr/>
          <p:nvPr/>
        </p:nvSpPr>
        <p:spPr>
          <a:xfrm>
            <a:off x="8986569" y="5195401"/>
            <a:ext cx="2304407" cy="1584733"/>
          </a:xfrm>
          <a:prstGeom prst="rect">
            <a:avLst/>
          </a:prstGeom>
          <a:noFill/>
          <a:ln>
            <a:solidFill>
              <a:schemeClr val="accent1">
                <a:shade val="50000"/>
              </a:schemeClr>
            </a:solidFill>
          </a:ln>
          <a:effectLst>
            <a:glow rad="101600">
              <a:schemeClr val="accent5">
                <a:satMod val="175000"/>
                <a:alpha val="13000"/>
              </a:schemeClr>
            </a:glow>
            <a:outerShdw blurRad="50800" dist="38100" dir="5400000" algn="t" rotWithShape="0">
              <a:schemeClr val="accent5">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feld 7">
            <a:extLst>
              <a:ext uri="{FF2B5EF4-FFF2-40B4-BE49-F238E27FC236}">
                <a16:creationId xmlns:a16="http://schemas.microsoft.com/office/drawing/2014/main" id="{5AB83118-80AD-2B4A-89F7-7A8D1AED5DD4}"/>
              </a:ext>
            </a:extLst>
          </p:cNvPr>
          <p:cNvSpPr txBox="1"/>
          <p:nvPr/>
        </p:nvSpPr>
        <p:spPr>
          <a:xfrm flipH="1">
            <a:off x="442666" y="5786089"/>
            <a:ext cx="4671570" cy="646331"/>
          </a:xfrm>
          <a:prstGeom prst="rect">
            <a:avLst/>
          </a:prstGeom>
          <a:noFill/>
        </p:spPr>
        <p:txBody>
          <a:bodyPr wrap="square" rtlCol="0">
            <a:spAutoFit/>
          </a:bodyPr>
          <a:lstStyle/>
          <a:p>
            <a:pPr algn="ctr"/>
            <a:r>
              <a:rPr lang="de-DE" sz="3600" dirty="0">
                <a:solidFill>
                  <a:schemeClr val="accent1">
                    <a:lumMod val="60000"/>
                    <a:lumOff val="40000"/>
                  </a:schemeClr>
                </a:solidFill>
                <a:latin typeface="Source Sans Pro Semibold" panose="020B0603030403020204" pitchFamily="34" charset="0"/>
                <a:cs typeface="Segoe UI Light" panose="020B0502040204020203" pitchFamily="34" charset="0"/>
              </a:rPr>
              <a:t>os cloud gurus</a:t>
            </a:r>
          </a:p>
        </p:txBody>
      </p:sp>
    </p:spTree>
    <p:extLst>
      <p:ext uri="{BB962C8B-B14F-4D97-AF65-F5344CB8AC3E}">
        <p14:creationId xmlns:p14="http://schemas.microsoft.com/office/powerpoint/2010/main" val="394209855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3"/>
          <p:cNvSpPr txBox="1">
            <a:spLocks/>
          </p:cNvSpPr>
          <p:nvPr/>
        </p:nvSpPr>
        <p:spPr>
          <a:xfrm>
            <a:off x="0" y="0"/>
            <a:ext cx="448916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IAM &amp; Security</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Titel 2">
            <a:extLst>
              <a:ext uri="{FF2B5EF4-FFF2-40B4-BE49-F238E27FC236}">
                <a16:creationId xmlns:a16="http://schemas.microsoft.com/office/drawing/2014/main" id="{AFD60605-13EC-C249-8502-11CF5490E096}"/>
              </a:ext>
            </a:extLst>
          </p:cNvPr>
          <p:cNvSpPr>
            <a:spLocks noGrp="1"/>
          </p:cNvSpPr>
          <p:nvPr>
            <p:ph type="title"/>
          </p:nvPr>
        </p:nvSpPr>
        <p:spPr>
          <a:xfrm>
            <a:off x="838200" y="703132"/>
            <a:ext cx="10515600" cy="1325563"/>
          </a:xfrm>
        </p:spPr>
        <p:txBody>
          <a:bodyPr>
            <a:normAutofit/>
          </a:bodyPr>
          <a:lstStyle/>
          <a:p>
            <a:r>
              <a:rPr lang="de-DE" sz="3600" dirty="0" smtClean="0">
                <a:ln w="9525">
                  <a:solidFill>
                    <a:schemeClr val="tx1"/>
                  </a:solidFill>
                </a:ln>
                <a:solidFill>
                  <a:schemeClr val="bg1"/>
                </a:solidFill>
                <a:latin typeface="+mn-lt"/>
              </a:rPr>
              <a:t>Security</a:t>
            </a:r>
            <a:endParaRPr lang="de-DE" sz="3600" dirty="0">
              <a:ln w="9525">
                <a:solidFill>
                  <a:schemeClr val="tx1"/>
                </a:solidFill>
              </a:ln>
              <a:solidFill>
                <a:schemeClr val="bg1"/>
              </a:solidFill>
              <a:latin typeface="+mn-lt"/>
            </a:endParaRPr>
          </a:p>
        </p:txBody>
      </p:sp>
      <p:sp>
        <p:nvSpPr>
          <p:cNvPr id="28" name="Textfeld 27">
            <a:extLst>
              <a:ext uri="{FF2B5EF4-FFF2-40B4-BE49-F238E27FC236}">
                <a16:creationId xmlns:a16="http://schemas.microsoft.com/office/drawing/2014/main" id="{931086A0-617D-414F-AEDA-BFFBB3B35D4E}"/>
              </a:ext>
            </a:extLst>
          </p:cNvPr>
          <p:cNvSpPr txBox="1"/>
          <p:nvPr/>
        </p:nvSpPr>
        <p:spPr>
          <a:xfrm>
            <a:off x="-5949" y="6375633"/>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16" name="Lorem ipsum dolor sit amet, consectetur adipiscing elit. Praesent ut lorem consequat, viverra ante eget, condimentum ipsum. Vivamus hendrerit.">
            <a:extLst>
              <a:ext uri="{FF2B5EF4-FFF2-40B4-BE49-F238E27FC236}">
                <a16:creationId xmlns:a16="http://schemas.microsoft.com/office/drawing/2014/main" id="{957C83F2-DBA1-8D4C-8E8D-2233D32F1831}"/>
              </a:ext>
            </a:extLst>
          </p:cNvPr>
          <p:cNvSpPr txBox="1">
            <a:spLocks/>
          </p:cNvSpPr>
          <p:nvPr/>
        </p:nvSpPr>
        <p:spPr>
          <a:xfrm>
            <a:off x="838200" y="1912016"/>
            <a:ext cx="5464074" cy="327344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indent="-571500"/>
            <a:r>
              <a:rPr lang="en-AU" sz="2000" dirty="0" smtClean="0">
                <a:solidFill>
                  <a:schemeClr val="accent1">
                    <a:lumMod val="20000"/>
                    <a:lumOff val="80000"/>
                  </a:schemeClr>
                </a:solidFill>
                <a:ea typeface="Inter UI" panose="020B0502030000000004" pitchFamily="34" charset="0"/>
              </a:rPr>
              <a:t>VPC Security ( SGs, ACLs, VPN </a:t>
            </a:r>
            <a:r>
              <a:rPr lang="en-AU" sz="2000" dirty="0" err="1" smtClean="0">
                <a:solidFill>
                  <a:schemeClr val="accent1">
                    <a:lumMod val="20000"/>
                    <a:lumOff val="80000"/>
                  </a:schemeClr>
                </a:solidFill>
                <a:ea typeface="Inter UI" panose="020B0502030000000004" pitchFamily="34" charset="0"/>
              </a:rPr>
              <a:t>etc</a:t>
            </a:r>
            <a:r>
              <a:rPr lang="en-AU" sz="2000" dirty="0" smtClean="0">
                <a:solidFill>
                  <a:schemeClr val="accent1">
                    <a:lumMod val="20000"/>
                    <a:lumOff val="80000"/>
                  </a:schemeClr>
                </a:solidFill>
                <a:ea typeface="Inter UI" panose="020B0502030000000004" pitchFamily="34" charset="0"/>
              </a:rPr>
              <a:t>)</a:t>
            </a:r>
            <a:endParaRPr lang="en-AU" sz="2000" dirty="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Encryption at rest</a:t>
            </a:r>
          </a:p>
          <a:p>
            <a:pPr marL="571500" indent="-571500"/>
            <a:r>
              <a:rPr lang="en-AU" sz="2000" dirty="0" smtClean="0">
                <a:solidFill>
                  <a:schemeClr val="accent1">
                    <a:lumMod val="20000"/>
                    <a:lumOff val="80000"/>
                  </a:schemeClr>
                </a:solidFill>
                <a:ea typeface="Inter UI" panose="020B0502030000000004" pitchFamily="34" charset="0"/>
              </a:rPr>
              <a:t>Encryption in transit</a:t>
            </a:r>
            <a:endParaRPr lang="en-AU" sz="2000" dirty="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AWS WAF</a:t>
            </a:r>
            <a:endParaRPr lang="en-AU" sz="2000" dirty="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AWS </a:t>
            </a:r>
            <a:r>
              <a:rPr lang="en-AU" sz="2000" dirty="0" err="1" smtClean="0">
                <a:solidFill>
                  <a:schemeClr val="accent1">
                    <a:lumMod val="20000"/>
                    <a:lumOff val="80000"/>
                  </a:schemeClr>
                </a:solidFill>
                <a:ea typeface="Inter UI" panose="020B0502030000000004" pitchFamily="34" charset="0"/>
              </a:rPr>
              <a:t>GuardDuty</a:t>
            </a:r>
            <a:endParaRPr lang="en-AU" sz="2000" dirty="0" smtClean="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Inspector</a:t>
            </a:r>
          </a:p>
          <a:p>
            <a:pPr marL="571500" indent="-571500"/>
            <a:r>
              <a:rPr lang="en-AU" sz="2000" dirty="0" smtClean="0">
                <a:solidFill>
                  <a:schemeClr val="accent1">
                    <a:lumMod val="20000"/>
                    <a:lumOff val="80000"/>
                  </a:schemeClr>
                </a:solidFill>
                <a:ea typeface="Inter UI" panose="020B0502030000000004" pitchFamily="34" charset="0"/>
              </a:rPr>
              <a:t>KSM</a:t>
            </a:r>
          </a:p>
          <a:p>
            <a:pPr marL="571500" indent="-571500"/>
            <a:r>
              <a:rPr lang="en-AU" sz="2000" dirty="0" err="1" smtClean="0">
                <a:solidFill>
                  <a:schemeClr val="accent1">
                    <a:lumMod val="20000"/>
                    <a:lumOff val="80000"/>
                  </a:schemeClr>
                </a:solidFill>
                <a:ea typeface="Inter UI" panose="020B0502030000000004" pitchFamily="34" charset="0"/>
              </a:rPr>
              <a:t>SecretsManager</a:t>
            </a:r>
            <a:r>
              <a:rPr lang="en-AU" sz="2000" dirty="0" smtClean="0">
                <a:solidFill>
                  <a:schemeClr val="accent1">
                    <a:lumMod val="20000"/>
                    <a:lumOff val="80000"/>
                  </a:schemeClr>
                </a:solidFill>
                <a:ea typeface="Inter UI" panose="020B0502030000000004" pitchFamily="34" charset="0"/>
              </a:rPr>
              <a:t> &amp; </a:t>
            </a:r>
            <a:r>
              <a:rPr lang="en-AU" sz="2000" dirty="0" err="1" smtClean="0">
                <a:solidFill>
                  <a:schemeClr val="accent1">
                    <a:lumMod val="20000"/>
                    <a:lumOff val="80000"/>
                  </a:schemeClr>
                </a:solidFill>
                <a:ea typeface="Inter UI" panose="020B0502030000000004" pitchFamily="34" charset="0"/>
              </a:rPr>
              <a:t>SystemsManager</a:t>
            </a:r>
            <a:endParaRPr lang="en-AU" sz="2000" dirty="0">
              <a:solidFill>
                <a:schemeClr val="accent1">
                  <a:lumMod val="20000"/>
                  <a:lumOff val="80000"/>
                </a:schemeClr>
              </a:solidFill>
              <a:ea typeface="Inter UI" panose="020B0502030000000004" pitchFamily="34" charset="0"/>
            </a:endParaRPr>
          </a:p>
        </p:txBody>
      </p:sp>
      <p:sp>
        <p:nvSpPr>
          <p:cNvPr id="18" name="Rechteck 17">
            <a:extLst>
              <a:ext uri="{FF2B5EF4-FFF2-40B4-BE49-F238E27FC236}">
                <a16:creationId xmlns:a16="http://schemas.microsoft.com/office/drawing/2014/main" id="{7C9593E1-8404-6E46-A387-06D2A55F63C8}"/>
              </a:ext>
            </a:extLst>
          </p:cNvPr>
          <p:cNvSpPr/>
          <p:nvPr/>
        </p:nvSpPr>
        <p:spPr>
          <a:xfrm>
            <a:off x="7500939" y="0"/>
            <a:ext cx="4691062" cy="6837298"/>
          </a:xfrm>
          <a:prstGeom prst="rect">
            <a:avLst/>
          </a:prstGeom>
          <a:blipFill dpi="0" rotWithShape="1">
            <a:blip r:embed="rId3"/>
            <a:srcRect/>
            <a:stretch>
              <a:fillRect l="-2000" r="-23000"/>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28363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A company is hosting its web application in an Auto Scaling group of EC2 instances behind an Application Load Balancer. Recently, the Solutions Architect identified a series of SQL injection attempts and cross-site scripting attacks to the application, which had adversely affected their production data.</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should the Architect implement to mitigate this kind of attack?</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Use WAF to create rules that block SQL injection and associate that rule to the Load Balancer</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Block </a:t>
            </a:r>
            <a:r>
              <a:rPr lang="en-US" sz="2400" dirty="0">
                <a:solidFill>
                  <a:schemeClr val="bg1"/>
                </a:solidFill>
                <a:ea typeface="Inter UI" panose="020B0502030000000004" pitchFamily="34" charset="0"/>
              </a:rPr>
              <a:t>all </a:t>
            </a:r>
            <a:r>
              <a:rPr lang="en-US" sz="2400" dirty="0" smtClean="0">
                <a:solidFill>
                  <a:schemeClr val="bg1"/>
                </a:solidFill>
                <a:ea typeface="Inter UI" panose="020B0502030000000004" pitchFamily="34" charset="0"/>
              </a:rPr>
              <a:t>suspicious IP addresses in the ACLs. </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Use Amazon </a:t>
            </a:r>
            <a:r>
              <a:rPr lang="en-US" sz="2400" dirty="0" err="1" smtClean="0">
                <a:solidFill>
                  <a:schemeClr val="bg1"/>
                </a:solidFill>
                <a:ea typeface="Inter UI" panose="020B0502030000000004" pitchFamily="34" charset="0"/>
              </a:rPr>
              <a:t>GuardDuty</a:t>
            </a:r>
            <a:r>
              <a:rPr lang="en-US" sz="2400" dirty="0" smtClean="0">
                <a:solidFill>
                  <a:schemeClr val="bg1"/>
                </a:solidFill>
                <a:ea typeface="Inter UI" panose="020B0502030000000004" pitchFamily="34" charset="0"/>
              </a:rPr>
              <a:t> to prevent further SQL Injection</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Use Route53 Firewall Function to block these attempts</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32331591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A company is hosting its web application in an Auto Scaling group of EC2 instances behind an Application Load Balancer. Recently, the Solutions Architect identified a series of </a:t>
            </a:r>
            <a:r>
              <a:rPr lang="en-US" sz="2000" dirty="0">
                <a:solidFill>
                  <a:srgbClr val="FFFF00"/>
                </a:solidFill>
                <a:ea typeface="Inter UI" panose="020B0502030000000004" pitchFamily="34" charset="0"/>
              </a:rPr>
              <a:t>SQL injection attempts and cross-site scripting attacks </a:t>
            </a:r>
            <a:r>
              <a:rPr lang="en-US" sz="2000" dirty="0">
                <a:solidFill>
                  <a:schemeClr val="bg1"/>
                </a:solidFill>
                <a:ea typeface="Inter UI" panose="020B0502030000000004" pitchFamily="34" charset="0"/>
              </a:rPr>
              <a:t>to the application, which had adversely affected their production data.</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should the Architect implement to mitigate this kind of attack?</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rgbClr val="FFFF00"/>
                </a:solidFill>
                <a:ea typeface="Inter UI" panose="020B0502030000000004" pitchFamily="34" charset="0"/>
              </a:rPr>
              <a:t>Use WAF to create rules that block SQL injection and associate that rule to the Load Balancer</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Block </a:t>
            </a:r>
            <a:r>
              <a:rPr lang="en-US" sz="2400" dirty="0">
                <a:solidFill>
                  <a:schemeClr val="bg1"/>
                </a:solidFill>
                <a:ea typeface="Inter UI" panose="020B0502030000000004" pitchFamily="34" charset="0"/>
              </a:rPr>
              <a:t>all </a:t>
            </a:r>
            <a:r>
              <a:rPr lang="en-US" sz="2400" dirty="0" smtClean="0">
                <a:solidFill>
                  <a:schemeClr val="bg1"/>
                </a:solidFill>
                <a:ea typeface="Inter UI" panose="020B0502030000000004" pitchFamily="34" charset="0"/>
              </a:rPr>
              <a:t>suspicious IP addresses in the ACLs. </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Use Amazon </a:t>
            </a:r>
            <a:r>
              <a:rPr lang="en-US" sz="2400" dirty="0" err="1" smtClean="0">
                <a:solidFill>
                  <a:schemeClr val="bg1"/>
                </a:solidFill>
                <a:ea typeface="Inter UI" panose="020B0502030000000004" pitchFamily="34" charset="0"/>
              </a:rPr>
              <a:t>GuardDuty</a:t>
            </a:r>
            <a:r>
              <a:rPr lang="en-US" sz="2400" dirty="0" smtClean="0">
                <a:solidFill>
                  <a:schemeClr val="bg1"/>
                </a:solidFill>
                <a:ea typeface="Inter UI" panose="020B0502030000000004" pitchFamily="34" charset="0"/>
              </a:rPr>
              <a:t> to prevent further SQL Injection</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Use Route53 Firewall Function to block these attempts</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5929441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53729"/>
            <a:ext cx="10515600" cy="1524825"/>
          </a:xfrm>
        </p:spPr>
        <p:txBody>
          <a:bodyPr>
            <a:noAutofit/>
          </a:bodyPr>
          <a:lstStyle/>
          <a:p>
            <a:pPr marL="0" indent="0">
              <a:buNone/>
              <a:defRPr>
                <a:effectLst/>
              </a:defRPr>
            </a:pPr>
            <a:r>
              <a:rPr lang="en-US" sz="2000" dirty="0" smtClean="0">
                <a:solidFill>
                  <a:schemeClr val="bg1"/>
                </a:solidFill>
                <a:ea typeface="Inter UI" panose="020B0502030000000004" pitchFamily="34" charset="0"/>
              </a:rPr>
              <a:t>A </a:t>
            </a:r>
            <a:r>
              <a:rPr lang="en-US" sz="2000" dirty="0">
                <a:solidFill>
                  <a:schemeClr val="bg1"/>
                </a:solidFill>
                <a:ea typeface="Inter UI" panose="020B0502030000000004" pitchFamily="34" charset="0"/>
              </a:rPr>
              <a:t>Solutions Architect was instructed to ensure that all </a:t>
            </a:r>
            <a:r>
              <a:rPr lang="en-US" sz="2000" dirty="0" smtClean="0">
                <a:solidFill>
                  <a:schemeClr val="bg1"/>
                </a:solidFill>
                <a:ea typeface="Inter UI" panose="020B0502030000000004" pitchFamily="34" charset="0"/>
              </a:rPr>
              <a:t> </a:t>
            </a:r>
            <a:r>
              <a:rPr lang="en-US" sz="2000" dirty="0">
                <a:solidFill>
                  <a:schemeClr val="bg1"/>
                </a:solidFill>
                <a:ea typeface="Inter UI" panose="020B0502030000000004" pitchFamily="34" charset="0"/>
              </a:rPr>
              <a:t>database credentials, API keys, and other secrets are encrypted and rotated on a regular basis to improve data security. The application should also use the latest version of the encrypted credentials when connecting to the RDS database</a:t>
            </a:r>
            <a:r>
              <a:rPr lang="en-US" sz="2000" dirty="0" smtClean="0">
                <a:solidFill>
                  <a:schemeClr val="bg1"/>
                </a:solidFill>
                <a:ea typeface="Inter UI" panose="020B0502030000000004" pitchFamily="34" charset="0"/>
              </a:rPr>
              <a:t>.</a:t>
            </a: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is the MOST appropriate solution to secure the credentials</a:t>
            </a:r>
            <a:r>
              <a:rPr lang="en-US" sz="2000" dirty="0" smtClean="0">
                <a:solidFill>
                  <a:schemeClr val="bg1"/>
                </a:solidFill>
                <a:ea typeface="Inter UI" panose="020B0502030000000004" pitchFamily="34" charset="0"/>
              </a:rPr>
              <a:t>?</a:t>
            </a:r>
            <a:endParaRPr lang="en-US" sz="2000" dirty="0">
              <a:solidFill>
                <a:schemeClr val="bg1"/>
              </a:solidFill>
              <a:ea typeface="Inter UI" panose="020B0502030000000004" pitchFamily="34"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Store the credentials in AWS KMS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Store the </a:t>
            </a:r>
            <a:r>
              <a:rPr lang="en-US" sz="2400" dirty="0" err="1" smtClean="0">
                <a:solidFill>
                  <a:schemeClr val="bg1"/>
                </a:solidFill>
                <a:ea typeface="Inter UI" panose="020B0502030000000004" pitchFamily="34" charset="0"/>
              </a:rPr>
              <a:t>credientials</a:t>
            </a:r>
            <a:r>
              <a:rPr lang="en-US" sz="2400" dirty="0" smtClean="0">
                <a:solidFill>
                  <a:schemeClr val="bg1"/>
                </a:solidFill>
                <a:ea typeface="Inter UI" panose="020B0502030000000004" pitchFamily="34" charset="0"/>
              </a:rPr>
              <a:t> in AWS Systems Manager with </a:t>
            </a:r>
            <a:r>
              <a:rPr lang="en-US" sz="2400" dirty="0" err="1" smtClean="0">
                <a:solidFill>
                  <a:schemeClr val="bg1"/>
                </a:solidFill>
                <a:ea typeface="Inter UI" panose="020B0502030000000004" pitchFamily="34" charset="0"/>
              </a:rPr>
              <a:t>secureString</a:t>
            </a:r>
            <a:r>
              <a:rPr lang="en-US" sz="2400" dirty="0" smtClean="0">
                <a:solidFill>
                  <a:schemeClr val="bg1"/>
                </a:solidFill>
                <a:ea typeface="Inter UI" panose="020B0502030000000004" pitchFamily="34" charset="0"/>
              </a:rPr>
              <a:t> as datatype</a:t>
            </a:r>
          </a:p>
          <a:p>
            <a:pPr marL="457200" indent="-457200">
              <a:buFont typeface="+mj-lt"/>
              <a:buAutoNum type="arabicPeriod"/>
              <a:defRPr>
                <a:effectLst/>
              </a:defRPr>
            </a:pPr>
            <a:r>
              <a:rPr lang="en-US" sz="2400" dirty="0">
                <a:solidFill>
                  <a:schemeClr val="bg1"/>
                </a:solidFill>
                <a:ea typeface="Inter UI" panose="020B0502030000000004" pitchFamily="34" charset="0"/>
              </a:rPr>
              <a:t>Store the credentials in AWS </a:t>
            </a:r>
            <a:r>
              <a:rPr lang="en-US" sz="2400" dirty="0" smtClean="0">
                <a:solidFill>
                  <a:schemeClr val="bg1"/>
                </a:solidFill>
                <a:ea typeface="Inter UI" panose="020B0502030000000004" pitchFamily="34" charset="0"/>
              </a:rPr>
              <a:t>ACM</a:t>
            </a:r>
            <a:endParaRPr lang="en-US" sz="2400" dirty="0">
              <a:solidFill>
                <a:schemeClr val="bg1"/>
              </a:solidFill>
              <a:ea typeface="Inter UI" panose="020B0502030000000004" pitchFamily="34" charset="0"/>
            </a:endParaRPr>
          </a:p>
          <a:p>
            <a:pPr marL="457200" indent="-457200">
              <a:buFont typeface="+mj-lt"/>
              <a:buAutoNum type="arabicPeriod"/>
              <a:defRPr>
                <a:effectLst/>
              </a:defRPr>
            </a:pPr>
            <a:r>
              <a:rPr lang="en-US" sz="2400" dirty="0">
                <a:solidFill>
                  <a:schemeClr val="bg1"/>
                </a:solidFill>
                <a:ea typeface="Inter UI" panose="020B0502030000000004" pitchFamily="34" charset="0"/>
              </a:rPr>
              <a:t>Store the credentials in AWS </a:t>
            </a:r>
            <a:r>
              <a:rPr lang="en-US" sz="2400" dirty="0" smtClean="0">
                <a:solidFill>
                  <a:schemeClr val="bg1"/>
                </a:solidFill>
                <a:ea typeface="Inter UI" panose="020B0502030000000004" pitchFamily="34" charset="0"/>
              </a:rPr>
              <a:t>in AWS </a:t>
            </a:r>
            <a:r>
              <a:rPr lang="en-US" sz="2400" dirty="0" err="1" smtClean="0">
                <a:solidFill>
                  <a:schemeClr val="bg1"/>
                </a:solidFill>
                <a:ea typeface="Inter UI" panose="020B0502030000000004" pitchFamily="34" charset="0"/>
              </a:rPr>
              <a:t>SecretsManager</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899155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53729"/>
            <a:ext cx="10515600" cy="1524825"/>
          </a:xfrm>
        </p:spPr>
        <p:txBody>
          <a:bodyPr>
            <a:noAutofit/>
          </a:bodyPr>
          <a:lstStyle/>
          <a:p>
            <a:pPr marL="0" indent="0">
              <a:buNone/>
              <a:defRPr>
                <a:effectLst/>
              </a:defRPr>
            </a:pPr>
            <a:r>
              <a:rPr lang="en-US" sz="2000" dirty="0" smtClean="0">
                <a:solidFill>
                  <a:schemeClr val="bg1"/>
                </a:solidFill>
                <a:ea typeface="Inter UI" panose="020B0502030000000004" pitchFamily="34" charset="0"/>
              </a:rPr>
              <a:t>A </a:t>
            </a:r>
            <a:r>
              <a:rPr lang="en-US" sz="2000" dirty="0">
                <a:solidFill>
                  <a:schemeClr val="bg1"/>
                </a:solidFill>
                <a:ea typeface="Inter UI" panose="020B0502030000000004" pitchFamily="34" charset="0"/>
              </a:rPr>
              <a:t>Solutions Architect was instructed to ensure that all </a:t>
            </a:r>
            <a:r>
              <a:rPr lang="en-US" sz="2000" dirty="0" smtClean="0">
                <a:solidFill>
                  <a:schemeClr val="bg1"/>
                </a:solidFill>
                <a:ea typeface="Inter UI" panose="020B0502030000000004" pitchFamily="34" charset="0"/>
              </a:rPr>
              <a:t> </a:t>
            </a:r>
            <a:r>
              <a:rPr lang="en-US" sz="2000" dirty="0">
                <a:solidFill>
                  <a:schemeClr val="bg1"/>
                </a:solidFill>
                <a:ea typeface="Inter UI" panose="020B0502030000000004" pitchFamily="34" charset="0"/>
              </a:rPr>
              <a:t>database credentials, API keys, and other secrets are </a:t>
            </a:r>
            <a:r>
              <a:rPr lang="en-US" sz="2000" dirty="0">
                <a:solidFill>
                  <a:srgbClr val="FFFF00"/>
                </a:solidFill>
                <a:ea typeface="Inter UI" panose="020B0502030000000004" pitchFamily="34" charset="0"/>
              </a:rPr>
              <a:t>encrypted and rotated </a:t>
            </a:r>
            <a:r>
              <a:rPr lang="en-US" sz="2000" dirty="0">
                <a:solidFill>
                  <a:schemeClr val="bg1"/>
                </a:solidFill>
                <a:ea typeface="Inter UI" panose="020B0502030000000004" pitchFamily="34" charset="0"/>
              </a:rPr>
              <a:t>on a regular basis to improve data security. The application should also use the latest version of the encrypted credentials when connecting to the RDS database</a:t>
            </a:r>
            <a:r>
              <a:rPr lang="en-US" sz="2000" dirty="0" smtClean="0">
                <a:solidFill>
                  <a:schemeClr val="bg1"/>
                </a:solidFill>
                <a:ea typeface="Inter UI" panose="020B0502030000000004" pitchFamily="34" charset="0"/>
              </a:rPr>
              <a:t>.</a:t>
            </a: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is the MOST appropriate solution to secure the credentials</a:t>
            </a:r>
            <a:r>
              <a:rPr lang="en-US" sz="2000" dirty="0" smtClean="0">
                <a:solidFill>
                  <a:schemeClr val="bg1"/>
                </a:solidFill>
                <a:ea typeface="Inter UI" panose="020B0502030000000004" pitchFamily="34" charset="0"/>
              </a:rPr>
              <a:t>?</a:t>
            </a:r>
            <a:endParaRPr lang="en-US" sz="2000" dirty="0">
              <a:solidFill>
                <a:schemeClr val="bg1"/>
              </a:solidFill>
              <a:ea typeface="Inter UI" panose="020B0502030000000004" pitchFamily="34"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Store the credentials in AWS KMS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Store the </a:t>
            </a:r>
            <a:r>
              <a:rPr lang="en-US" sz="2400" dirty="0" err="1" smtClean="0">
                <a:solidFill>
                  <a:schemeClr val="bg1"/>
                </a:solidFill>
                <a:ea typeface="Inter UI" panose="020B0502030000000004" pitchFamily="34" charset="0"/>
              </a:rPr>
              <a:t>credientials</a:t>
            </a:r>
            <a:r>
              <a:rPr lang="en-US" sz="2400" dirty="0" smtClean="0">
                <a:solidFill>
                  <a:schemeClr val="bg1"/>
                </a:solidFill>
                <a:ea typeface="Inter UI" panose="020B0502030000000004" pitchFamily="34" charset="0"/>
              </a:rPr>
              <a:t> in AWS Systems Manager with </a:t>
            </a:r>
            <a:r>
              <a:rPr lang="en-US" sz="2400" dirty="0" err="1" smtClean="0">
                <a:solidFill>
                  <a:schemeClr val="bg1"/>
                </a:solidFill>
                <a:ea typeface="Inter UI" panose="020B0502030000000004" pitchFamily="34" charset="0"/>
              </a:rPr>
              <a:t>secureString</a:t>
            </a:r>
            <a:r>
              <a:rPr lang="en-US" sz="2400" dirty="0" smtClean="0">
                <a:solidFill>
                  <a:schemeClr val="bg1"/>
                </a:solidFill>
                <a:ea typeface="Inter UI" panose="020B0502030000000004" pitchFamily="34" charset="0"/>
              </a:rPr>
              <a:t> as datatype</a:t>
            </a:r>
          </a:p>
          <a:p>
            <a:pPr marL="457200" indent="-457200">
              <a:buFont typeface="+mj-lt"/>
              <a:buAutoNum type="arabicPeriod"/>
              <a:defRPr>
                <a:effectLst/>
              </a:defRPr>
            </a:pPr>
            <a:r>
              <a:rPr lang="en-US" sz="2400" dirty="0">
                <a:solidFill>
                  <a:schemeClr val="bg1"/>
                </a:solidFill>
                <a:ea typeface="Inter UI" panose="020B0502030000000004" pitchFamily="34" charset="0"/>
              </a:rPr>
              <a:t>Store the credentials in AWS </a:t>
            </a:r>
            <a:r>
              <a:rPr lang="en-US" sz="2400" dirty="0" smtClean="0">
                <a:solidFill>
                  <a:schemeClr val="bg1"/>
                </a:solidFill>
                <a:ea typeface="Inter UI" panose="020B0502030000000004" pitchFamily="34" charset="0"/>
              </a:rPr>
              <a:t>ACM</a:t>
            </a:r>
            <a:endParaRPr lang="en-US" sz="2400" dirty="0">
              <a:solidFill>
                <a:schemeClr val="bg1"/>
              </a:solidFill>
              <a:ea typeface="Inter UI" panose="020B0502030000000004" pitchFamily="34" charset="0"/>
            </a:endParaRPr>
          </a:p>
          <a:p>
            <a:pPr marL="457200" indent="-457200">
              <a:buFont typeface="+mj-lt"/>
              <a:buAutoNum type="arabicPeriod"/>
              <a:defRPr>
                <a:effectLst/>
              </a:defRPr>
            </a:pPr>
            <a:r>
              <a:rPr lang="en-US" sz="2400" dirty="0">
                <a:solidFill>
                  <a:srgbClr val="FFFF00"/>
                </a:solidFill>
                <a:ea typeface="Inter UI" panose="020B0502030000000004" pitchFamily="34" charset="0"/>
              </a:rPr>
              <a:t>Store the credentials in AWS </a:t>
            </a:r>
            <a:r>
              <a:rPr lang="en-US" sz="2400" dirty="0" smtClean="0">
                <a:solidFill>
                  <a:srgbClr val="FFFF00"/>
                </a:solidFill>
                <a:ea typeface="Inter UI" panose="020B0502030000000004" pitchFamily="34" charset="0"/>
              </a:rPr>
              <a:t>in AWS </a:t>
            </a:r>
            <a:r>
              <a:rPr lang="en-US" sz="2400" dirty="0" err="1" smtClean="0">
                <a:solidFill>
                  <a:srgbClr val="FFFF00"/>
                </a:solidFill>
                <a:ea typeface="Inter UI" panose="020B0502030000000004" pitchFamily="34" charset="0"/>
              </a:rPr>
              <a:t>SecretsManager</a:t>
            </a:r>
            <a:endParaRPr lang="en-US" sz="2400" dirty="0">
              <a:solidFill>
                <a:srgbClr val="FFFF00"/>
              </a:solidFill>
              <a:ea typeface="Inter UI" panose="020B0502030000000004" pitchFamily="34" charset="0"/>
            </a:endParaRPr>
          </a:p>
        </p:txBody>
      </p:sp>
    </p:spTree>
    <p:extLst>
      <p:ext uri="{BB962C8B-B14F-4D97-AF65-F5344CB8AC3E}">
        <p14:creationId xmlns:p14="http://schemas.microsoft.com/office/powerpoint/2010/main" val="22098189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53729"/>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An online </a:t>
            </a:r>
            <a:r>
              <a:rPr lang="en-US" sz="2000" dirty="0" smtClean="0">
                <a:solidFill>
                  <a:schemeClr val="bg1"/>
                </a:solidFill>
                <a:ea typeface="Inter UI" panose="020B0502030000000004" pitchFamily="34" charset="0"/>
              </a:rPr>
              <a:t>government </a:t>
            </a:r>
            <a:r>
              <a:rPr lang="en-US" sz="2000" dirty="0">
                <a:solidFill>
                  <a:schemeClr val="bg1"/>
                </a:solidFill>
                <a:ea typeface="Inter UI" panose="020B0502030000000004" pitchFamily="34" charset="0"/>
              </a:rPr>
              <a:t>system hosted in AWS stores sensitive Personally Identifiable Information (PII) of the users in an Amazon S3 bucket. Both the master keys and the unencrypted data should never be sent to AWS to comply with the strict compliance and regulatory requirements of the company.</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S3 encryption technique should the Architect use?</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S3 server-side encryption with customer provided key</a:t>
            </a:r>
          </a:p>
          <a:p>
            <a:pPr marL="457200" indent="-457200">
              <a:buFont typeface="+mj-lt"/>
              <a:buAutoNum type="arabicPeriod"/>
              <a:defRPr>
                <a:effectLst/>
              </a:defRPr>
            </a:pPr>
            <a:r>
              <a:rPr lang="en-US" sz="2400" dirty="0">
                <a:solidFill>
                  <a:schemeClr val="bg1"/>
                </a:solidFill>
                <a:ea typeface="Inter UI" panose="020B0502030000000004" pitchFamily="34" charset="0"/>
              </a:rPr>
              <a:t>S3 </a:t>
            </a:r>
            <a:r>
              <a:rPr lang="en-US" sz="2400" dirty="0" smtClean="0">
                <a:solidFill>
                  <a:schemeClr val="bg1"/>
                </a:solidFill>
                <a:ea typeface="Inter UI" panose="020B0502030000000004" pitchFamily="34" charset="0"/>
              </a:rPr>
              <a:t>client-side </a:t>
            </a:r>
            <a:r>
              <a:rPr lang="en-US" sz="2400" dirty="0">
                <a:solidFill>
                  <a:schemeClr val="bg1"/>
                </a:solidFill>
                <a:ea typeface="Inter UI" panose="020B0502030000000004" pitchFamily="34" charset="0"/>
              </a:rPr>
              <a:t>encryption with </a:t>
            </a:r>
            <a:r>
              <a:rPr lang="en-US" sz="2400" dirty="0" smtClean="0">
                <a:solidFill>
                  <a:schemeClr val="bg1"/>
                </a:solidFill>
                <a:ea typeface="Inter UI" panose="020B0502030000000004" pitchFamily="34" charset="0"/>
              </a:rPr>
              <a:t>client-side master </a:t>
            </a:r>
            <a:r>
              <a:rPr lang="en-US" sz="2400" dirty="0">
                <a:solidFill>
                  <a:schemeClr val="bg1"/>
                </a:solidFill>
                <a:ea typeface="Inter UI" panose="020B0502030000000004" pitchFamily="34" charset="0"/>
              </a:rPr>
              <a:t>key</a:t>
            </a:r>
          </a:p>
          <a:p>
            <a:pPr marL="457200" indent="-457200">
              <a:buFont typeface="+mj-lt"/>
              <a:buAutoNum type="arabicPeriod"/>
              <a:defRPr>
                <a:effectLst/>
              </a:defRPr>
            </a:pPr>
            <a:r>
              <a:rPr lang="en-US" sz="2400" dirty="0">
                <a:solidFill>
                  <a:schemeClr val="bg1"/>
                </a:solidFill>
                <a:ea typeface="Inter UI" panose="020B0502030000000004" pitchFamily="34" charset="0"/>
              </a:rPr>
              <a:t>S3 client-side encryption with </a:t>
            </a:r>
            <a:r>
              <a:rPr lang="en-US" sz="2400" dirty="0" smtClean="0">
                <a:solidFill>
                  <a:schemeClr val="bg1"/>
                </a:solidFill>
                <a:ea typeface="Inter UI" panose="020B0502030000000004" pitchFamily="34" charset="0"/>
              </a:rPr>
              <a:t>KMS managed customer master </a:t>
            </a:r>
            <a:r>
              <a:rPr lang="en-US" sz="2400" dirty="0">
                <a:solidFill>
                  <a:schemeClr val="bg1"/>
                </a:solidFill>
                <a:ea typeface="Inter UI" panose="020B0502030000000004" pitchFamily="34" charset="0"/>
              </a:rPr>
              <a:t>key</a:t>
            </a:r>
          </a:p>
          <a:p>
            <a:pPr marL="457200" indent="-457200">
              <a:buFont typeface="+mj-lt"/>
              <a:buAutoNum type="arabicPeriod"/>
              <a:defRPr>
                <a:effectLst/>
              </a:defRPr>
            </a:pPr>
            <a:r>
              <a:rPr lang="en-US" sz="2400" dirty="0">
                <a:solidFill>
                  <a:schemeClr val="bg1"/>
                </a:solidFill>
                <a:ea typeface="Inter UI" panose="020B0502030000000004" pitchFamily="34" charset="0"/>
              </a:rPr>
              <a:t>S3 client-side encryption with KMS </a:t>
            </a:r>
            <a:r>
              <a:rPr lang="en-US" sz="2400" dirty="0" smtClean="0">
                <a:solidFill>
                  <a:schemeClr val="bg1"/>
                </a:solidFill>
                <a:ea typeface="Inter UI" panose="020B0502030000000004" pitchFamily="34" charset="0"/>
              </a:rPr>
              <a:t>managed </a:t>
            </a:r>
            <a:r>
              <a:rPr lang="en-US" sz="2400" dirty="0">
                <a:solidFill>
                  <a:schemeClr val="bg1"/>
                </a:solidFill>
                <a:ea typeface="Inter UI" panose="020B0502030000000004" pitchFamily="34" charset="0"/>
              </a:rPr>
              <a:t>key</a:t>
            </a:r>
          </a:p>
        </p:txBody>
      </p:sp>
    </p:spTree>
    <p:extLst>
      <p:ext uri="{BB962C8B-B14F-4D97-AF65-F5344CB8AC3E}">
        <p14:creationId xmlns:p14="http://schemas.microsoft.com/office/powerpoint/2010/main" val="223276226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53729"/>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An online </a:t>
            </a:r>
            <a:r>
              <a:rPr lang="en-US" sz="2000" dirty="0" smtClean="0">
                <a:solidFill>
                  <a:schemeClr val="bg1"/>
                </a:solidFill>
                <a:ea typeface="Inter UI" panose="020B0502030000000004" pitchFamily="34" charset="0"/>
              </a:rPr>
              <a:t>government </a:t>
            </a:r>
            <a:r>
              <a:rPr lang="en-US" sz="2000" dirty="0">
                <a:solidFill>
                  <a:schemeClr val="bg1"/>
                </a:solidFill>
                <a:ea typeface="Inter UI" panose="020B0502030000000004" pitchFamily="34" charset="0"/>
              </a:rPr>
              <a:t>system hosted in AWS stores sensitive Personally Identifiable Information (PII) of the users in an Amazon S3 bucket. Both the master keys and the unencrypted data should never be sent to AWS to comply with the strict compliance and regulatory requirements of the company.</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S3 encryption technique should the Architect use?</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S3 server-side encryption with customer provided key</a:t>
            </a:r>
          </a:p>
          <a:p>
            <a:pPr marL="457200" indent="-457200">
              <a:buFont typeface="+mj-lt"/>
              <a:buAutoNum type="arabicPeriod"/>
              <a:defRPr>
                <a:effectLst/>
              </a:defRPr>
            </a:pPr>
            <a:r>
              <a:rPr lang="en-US" sz="2400" dirty="0">
                <a:solidFill>
                  <a:srgbClr val="FFFF00"/>
                </a:solidFill>
                <a:ea typeface="Inter UI" panose="020B0502030000000004" pitchFamily="34" charset="0"/>
              </a:rPr>
              <a:t>S3 </a:t>
            </a:r>
            <a:r>
              <a:rPr lang="en-US" sz="2400" dirty="0" smtClean="0">
                <a:solidFill>
                  <a:srgbClr val="FFFF00"/>
                </a:solidFill>
                <a:ea typeface="Inter UI" panose="020B0502030000000004" pitchFamily="34" charset="0"/>
              </a:rPr>
              <a:t>client-side </a:t>
            </a:r>
            <a:r>
              <a:rPr lang="en-US" sz="2400" dirty="0">
                <a:solidFill>
                  <a:srgbClr val="FFFF00"/>
                </a:solidFill>
                <a:ea typeface="Inter UI" panose="020B0502030000000004" pitchFamily="34" charset="0"/>
              </a:rPr>
              <a:t>encryption with </a:t>
            </a:r>
            <a:r>
              <a:rPr lang="en-US" sz="2400" dirty="0" smtClean="0">
                <a:solidFill>
                  <a:srgbClr val="FFFF00"/>
                </a:solidFill>
                <a:ea typeface="Inter UI" panose="020B0502030000000004" pitchFamily="34" charset="0"/>
              </a:rPr>
              <a:t>client-side master </a:t>
            </a:r>
            <a:r>
              <a:rPr lang="en-US" sz="2400" dirty="0">
                <a:solidFill>
                  <a:srgbClr val="FFFF00"/>
                </a:solidFill>
                <a:ea typeface="Inter UI" panose="020B0502030000000004" pitchFamily="34" charset="0"/>
              </a:rPr>
              <a:t>key</a:t>
            </a:r>
          </a:p>
          <a:p>
            <a:pPr marL="457200" indent="-457200">
              <a:buFont typeface="+mj-lt"/>
              <a:buAutoNum type="arabicPeriod"/>
              <a:defRPr>
                <a:effectLst/>
              </a:defRPr>
            </a:pPr>
            <a:r>
              <a:rPr lang="en-US" sz="2400" dirty="0">
                <a:solidFill>
                  <a:schemeClr val="bg1"/>
                </a:solidFill>
                <a:ea typeface="Inter UI" panose="020B0502030000000004" pitchFamily="34" charset="0"/>
              </a:rPr>
              <a:t>S3 client-side encryption with </a:t>
            </a:r>
            <a:r>
              <a:rPr lang="en-US" sz="2400" dirty="0" smtClean="0">
                <a:solidFill>
                  <a:schemeClr val="bg1"/>
                </a:solidFill>
                <a:ea typeface="Inter UI" panose="020B0502030000000004" pitchFamily="34" charset="0"/>
              </a:rPr>
              <a:t>KMS managed customer master </a:t>
            </a:r>
            <a:r>
              <a:rPr lang="en-US" sz="2400" dirty="0">
                <a:solidFill>
                  <a:schemeClr val="bg1"/>
                </a:solidFill>
                <a:ea typeface="Inter UI" panose="020B0502030000000004" pitchFamily="34" charset="0"/>
              </a:rPr>
              <a:t>key</a:t>
            </a:r>
          </a:p>
          <a:p>
            <a:pPr marL="457200" indent="-457200">
              <a:buFont typeface="+mj-lt"/>
              <a:buAutoNum type="arabicPeriod"/>
              <a:defRPr>
                <a:effectLst/>
              </a:defRPr>
            </a:pPr>
            <a:r>
              <a:rPr lang="en-US" sz="2400" dirty="0">
                <a:solidFill>
                  <a:schemeClr val="bg1"/>
                </a:solidFill>
                <a:ea typeface="Inter UI" panose="020B0502030000000004" pitchFamily="34" charset="0"/>
              </a:rPr>
              <a:t>S3 client-side encryption with KMS </a:t>
            </a:r>
            <a:r>
              <a:rPr lang="en-US" sz="2400" dirty="0" smtClean="0">
                <a:solidFill>
                  <a:schemeClr val="bg1"/>
                </a:solidFill>
                <a:ea typeface="Inter UI" panose="020B0502030000000004" pitchFamily="34" charset="0"/>
              </a:rPr>
              <a:t>managed </a:t>
            </a:r>
            <a:r>
              <a:rPr lang="en-US" sz="2400" dirty="0">
                <a:solidFill>
                  <a:schemeClr val="bg1"/>
                </a:solidFill>
                <a:ea typeface="Inter UI" panose="020B0502030000000004" pitchFamily="34" charset="0"/>
              </a:rPr>
              <a:t>key</a:t>
            </a:r>
          </a:p>
        </p:txBody>
      </p:sp>
    </p:spTree>
    <p:extLst>
      <p:ext uri="{BB962C8B-B14F-4D97-AF65-F5344CB8AC3E}">
        <p14:creationId xmlns:p14="http://schemas.microsoft.com/office/powerpoint/2010/main" val="40276363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3"/>
          <p:cNvSpPr txBox="1">
            <a:spLocks/>
          </p:cNvSpPr>
          <p:nvPr/>
        </p:nvSpPr>
        <p:spPr>
          <a:xfrm>
            <a:off x="0" y="0"/>
            <a:ext cx="448916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VPC &amp; Networking</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Titel 2">
            <a:extLst>
              <a:ext uri="{FF2B5EF4-FFF2-40B4-BE49-F238E27FC236}">
                <a16:creationId xmlns:a16="http://schemas.microsoft.com/office/drawing/2014/main" id="{AFD60605-13EC-C249-8502-11CF5490E096}"/>
              </a:ext>
            </a:extLst>
          </p:cNvPr>
          <p:cNvSpPr>
            <a:spLocks noGrp="1"/>
          </p:cNvSpPr>
          <p:nvPr>
            <p:ph type="title"/>
          </p:nvPr>
        </p:nvSpPr>
        <p:spPr>
          <a:xfrm>
            <a:off x="838200" y="703132"/>
            <a:ext cx="10515600" cy="1325563"/>
          </a:xfrm>
        </p:spPr>
        <p:txBody>
          <a:bodyPr>
            <a:normAutofit/>
          </a:bodyPr>
          <a:lstStyle/>
          <a:p>
            <a:r>
              <a:rPr lang="de-DE" sz="3600" dirty="0" smtClean="0">
                <a:ln w="9525">
                  <a:solidFill>
                    <a:schemeClr val="tx1"/>
                  </a:solidFill>
                </a:ln>
                <a:solidFill>
                  <a:schemeClr val="bg1"/>
                </a:solidFill>
                <a:latin typeface="+mn-lt"/>
              </a:rPr>
              <a:t>VPC</a:t>
            </a:r>
            <a:endParaRPr lang="de-DE" sz="3600" dirty="0">
              <a:ln w="9525">
                <a:solidFill>
                  <a:schemeClr val="tx1"/>
                </a:solidFill>
              </a:ln>
              <a:solidFill>
                <a:schemeClr val="bg1"/>
              </a:solidFill>
              <a:latin typeface="+mn-lt"/>
            </a:endParaRPr>
          </a:p>
        </p:txBody>
      </p:sp>
      <p:sp>
        <p:nvSpPr>
          <p:cNvPr id="28" name="Textfeld 27">
            <a:extLst>
              <a:ext uri="{FF2B5EF4-FFF2-40B4-BE49-F238E27FC236}">
                <a16:creationId xmlns:a16="http://schemas.microsoft.com/office/drawing/2014/main" id="{931086A0-617D-414F-AEDA-BFFBB3B35D4E}"/>
              </a:ext>
            </a:extLst>
          </p:cNvPr>
          <p:cNvSpPr txBox="1"/>
          <p:nvPr/>
        </p:nvSpPr>
        <p:spPr>
          <a:xfrm>
            <a:off x="-5949" y="6375633"/>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16" name="Lorem ipsum dolor sit amet, consectetur adipiscing elit. Praesent ut lorem consequat, viverra ante eget, condimentum ipsum. Vivamus hendrerit.">
            <a:extLst>
              <a:ext uri="{FF2B5EF4-FFF2-40B4-BE49-F238E27FC236}">
                <a16:creationId xmlns:a16="http://schemas.microsoft.com/office/drawing/2014/main" id="{957C83F2-DBA1-8D4C-8E8D-2233D32F1831}"/>
              </a:ext>
            </a:extLst>
          </p:cNvPr>
          <p:cNvSpPr txBox="1">
            <a:spLocks/>
          </p:cNvSpPr>
          <p:nvPr/>
        </p:nvSpPr>
        <p:spPr>
          <a:xfrm>
            <a:off x="838200" y="1912016"/>
            <a:ext cx="5464074" cy="326186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indent="-571500"/>
            <a:r>
              <a:rPr lang="en-AU" sz="2000" dirty="0" smtClean="0">
                <a:solidFill>
                  <a:schemeClr val="accent1">
                    <a:lumMod val="20000"/>
                    <a:lumOff val="80000"/>
                  </a:schemeClr>
                </a:solidFill>
                <a:ea typeface="Inter UI" panose="020B0502030000000004" pitchFamily="34" charset="0"/>
              </a:rPr>
              <a:t>VPC Security ( SGs, ACLs, VPN </a:t>
            </a:r>
            <a:r>
              <a:rPr lang="en-AU" sz="2000" dirty="0" err="1" smtClean="0">
                <a:solidFill>
                  <a:schemeClr val="accent1">
                    <a:lumMod val="20000"/>
                    <a:lumOff val="80000"/>
                  </a:schemeClr>
                </a:solidFill>
                <a:ea typeface="Inter UI" panose="020B0502030000000004" pitchFamily="34" charset="0"/>
              </a:rPr>
              <a:t>etc</a:t>
            </a:r>
            <a:r>
              <a:rPr lang="en-AU" sz="2000" dirty="0" smtClean="0">
                <a:solidFill>
                  <a:schemeClr val="accent1">
                    <a:lumMod val="20000"/>
                    <a:lumOff val="80000"/>
                  </a:schemeClr>
                </a:solidFill>
                <a:ea typeface="Inter UI" panose="020B0502030000000004" pitchFamily="34" charset="0"/>
              </a:rPr>
              <a:t>)</a:t>
            </a:r>
            <a:endParaRPr lang="en-AU" sz="2000" dirty="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Subnets</a:t>
            </a:r>
          </a:p>
          <a:p>
            <a:pPr marL="571500" indent="-571500"/>
            <a:r>
              <a:rPr lang="en-AU" sz="2000" dirty="0" smtClean="0">
                <a:solidFill>
                  <a:schemeClr val="accent1">
                    <a:lumMod val="20000"/>
                    <a:lumOff val="80000"/>
                  </a:schemeClr>
                </a:solidFill>
                <a:ea typeface="Inter UI" panose="020B0502030000000004" pitchFamily="34" charset="0"/>
              </a:rPr>
              <a:t>ACLs</a:t>
            </a:r>
            <a:endParaRPr lang="en-AU" sz="2000" dirty="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Endpoints</a:t>
            </a:r>
            <a:endParaRPr lang="en-AU" sz="2000" dirty="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Gateways</a:t>
            </a:r>
          </a:p>
          <a:p>
            <a:pPr marL="571500" indent="-571500"/>
            <a:r>
              <a:rPr lang="en-AU" sz="2000" dirty="0" err="1" smtClean="0">
                <a:solidFill>
                  <a:schemeClr val="accent1">
                    <a:lumMod val="20000"/>
                    <a:lumOff val="80000"/>
                  </a:schemeClr>
                </a:solidFill>
                <a:ea typeface="Inter UI" panose="020B0502030000000004" pitchFamily="34" charset="0"/>
              </a:rPr>
              <a:t>CloudFront</a:t>
            </a:r>
            <a:endParaRPr lang="en-AU" sz="2000" dirty="0" smtClean="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Route53</a:t>
            </a:r>
          </a:p>
          <a:p>
            <a:pPr marL="571500" indent="-571500"/>
            <a:endParaRPr lang="en-AU" sz="2000" dirty="0">
              <a:solidFill>
                <a:schemeClr val="accent1">
                  <a:lumMod val="20000"/>
                  <a:lumOff val="80000"/>
                </a:schemeClr>
              </a:solidFill>
              <a:ea typeface="Inter UI" panose="020B0502030000000004" pitchFamily="34" charset="0"/>
            </a:endParaRPr>
          </a:p>
        </p:txBody>
      </p:sp>
      <p:sp>
        <p:nvSpPr>
          <p:cNvPr id="18" name="Rechteck 17">
            <a:extLst>
              <a:ext uri="{FF2B5EF4-FFF2-40B4-BE49-F238E27FC236}">
                <a16:creationId xmlns:a16="http://schemas.microsoft.com/office/drawing/2014/main" id="{7C9593E1-8404-6E46-A387-06D2A55F63C8}"/>
              </a:ext>
            </a:extLst>
          </p:cNvPr>
          <p:cNvSpPr/>
          <p:nvPr/>
        </p:nvSpPr>
        <p:spPr>
          <a:xfrm>
            <a:off x="7500939" y="0"/>
            <a:ext cx="4691062" cy="6837298"/>
          </a:xfrm>
          <a:prstGeom prst="rect">
            <a:avLst/>
          </a:prstGeom>
          <a:blipFill dpi="0" rotWithShape="1">
            <a:blip r:embed="rId3"/>
            <a:srcRect/>
            <a:stretch>
              <a:fillRect l="-2000" r="-23000"/>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7404147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rmAutofit/>
          </a:bodyPr>
          <a:lstStyle/>
          <a:p>
            <a:pPr marL="0" indent="0">
              <a:buNone/>
              <a:defRPr>
                <a:effectLst/>
              </a:defRPr>
            </a:pPr>
            <a:r>
              <a:rPr lang="en-US" sz="2400" dirty="0" smtClean="0">
                <a:solidFill>
                  <a:schemeClr val="bg1"/>
                </a:solidFill>
                <a:ea typeface="Inter UI" panose="020B0502030000000004" pitchFamily="34" charset="0"/>
              </a:rPr>
              <a:t>True or false: A subnet can span multiple AZs ?</a:t>
            </a:r>
            <a:endParaRPr lang="en-US" sz="2400" dirty="0">
              <a:solidFill>
                <a:schemeClr val="bg1"/>
              </a:solidFill>
              <a:ea typeface="Inter UI" panose="020B0502030000000004" pitchFamily="34"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False</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True</a:t>
            </a:r>
          </a:p>
        </p:txBody>
      </p:sp>
    </p:spTree>
    <p:extLst>
      <p:ext uri="{BB962C8B-B14F-4D97-AF65-F5344CB8AC3E}">
        <p14:creationId xmlns:p14="http://schemas.microsoft.com/office/powerpoint/2010/main" val="17345360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rmAutofit/>
          </a:bodyPr>
          <a:lstStyle/>
          <a:p>
            <a:pPr marL="0" indent="0">
              <a:buNone/>
              <a:defRPr>
                <a:effectLst/>
              </a:defRPr>
            </a:pPr>
            <a:r>
              <a:rPr lang="en-US" sz="2400" dirty="0" smtClean="0">
                <a:solidFill>
                  <a:schemeClr val="bg1"/>
                </a:solidFill>
                <a:ea typeface="Inter UI" panose="020B0502030000000004" pitchFamily="34" charset="0"/>
              </a:rPr>
              <a:t>True or false: A subnet can span multiple AZs ?</a:t>
            </a:r>
            <a:endParaRPr lang="en-US" sz="2400" dirty="0">
              <a:solidFill>
                <a:schemeClr val="bg1"/>
              </a:solidFill>
              <a:ea typeface="Inter UI" panose="020B0502030000000004" pitchFamily="34"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rgbClr val="FFFF00"/>
                </a:solidFill>
                <a:ea typeface="Inter UI" panose="020B0502030000000004" pitchFamily="34" charset="0"/>
              </a:rPr>
              <a:t>False</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True</a:t>
            </a:r>
          </a:p>
        </p:txBody>
      </p:sp>
    </p:spTree>
    <p:extLst>
      <p:ext uri="{BB962C8B-B14F-4D97-AF65-F5344CB8AC3E}">
        <p14:creationId xmlns:p14="http://schemas.microsoft.com/office/powerpoint/2010/main" val="40602013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p:cNvSpPr>
            <a:spLocks noGrp="1"/>
          </p:cNvSpPr>
          <p:nvPr>
            <p:ph idx="1"/>
          </p:nvPr>
        </p:nvSpPr>
        <p:spPr>
          <a:xfrm>
            <a:off x="6435571" y="2418024"/>
            <a:ext cx="4933208" cy="4127159"/>
          </a:xfrm>
        </p:spPr>
        <p:txBody>
          <a:bodyPr>
            <a:normAutofit/>
          </a:bodyPr>
          <a:lstStyle/>
          <a:p>
            <a:pPr>
              <a:lnSpc>
                <a:spcPct val="110000"/>
              </a:lnSpc>
              <a:buFont typeface="Wingdings" panose="05000000000000000000" pitchFamily="2" charset="2"/>
              <a:buChar char="v"/>
            </a:pPr>
            <a:r>
              <a:rPr lang="de-DE" sz="3200" dirty="0">
                <a:solidFill>
                  <a:srgbClr val="76B531"/>
                </a:solidFill>
                <a:latin typeface="Dosis" panose="02010703020202060003" pitchFamily="2" charset="0"/>
              </a:rPr>
              <a:t>     </a:t>
            </a:r>
            <a:r>
              <a:rPr lang="de-DE" sz="3200" dirty="0" err="1" smtClean="0">
                <a:solidFill>
                  <a:srgbClr val="76B531"/>
                </a:solidFill>
                <a:latin typeface="Dosis" panose="02010703020202060003" pitchFamily="2" charset="0"/>
              </a:rPr>
              <a:t>Know</a:t>
            </a:r>
            <a:r>
              <a:rPr lang="de-DE" sz="3200" dirty="0" smtClean="0">
                <a:solidFill>
                  <a:srgbClr val="76B531"/>
                </a:solidFill>
                <a:latin typeface="Dosis" panose="02010703020202060003" pitchFamily="2" charset="0"/>
              </a:rPr>
              <a:t> IAM &amp; Security</a:t>
            </a:r>
            <a:endParaRPr lang="de-DE" sz="3200" dirty="0">
              <a:solidFill>
                <a:srgbClr val="76B531"/>
              </a:solidFill>
              <a:latin typeface="Dosis" panose="02010703020202060003" pitchFamily="2" charset="0"/>
            </a:endParaRPr>
          </a:p>
          <a:p>
            <a:pPr>
              <a:lnSpc>
                <a:spcPct val="110000"/>
              </a:lnSpc>
              <a:buFont typeface="Wingdings" panose="05000000000000000000" pitchFamily="2" charset="2"/>
              <a:buChar char="v"/>
            </a:pPr>
            <a:r>
              <a:rPr lang="de-DE" sz="3200" dirty="0">
                <a:solidFill>
                  <a:srgbClr val="76B531"/>
                </a:solidFill>
                <a:latin typeface="Dosis" panose="02010703020202060003" pitchFamily="2" charset="0"/>
              </a:rPr>
              <a:t>     </a:t>
            </a:r>
            <a:r>
              <a:rPr lang="de-DE" sz="3200" dirty="0" err="1" smtClean="0">
                <a:solidFill>
                  <a:srgbClr val="76B531"/>
                </a:solidFill>
                <a:latin typeface="Dosis" panose="02010703020202060003" pitchFamily="2" charset="0"/>
              </a:rPr>
              <a:t>Know</a:t>
            </a:r>
            <a:r>
              <a:rPr lang="de-DE" sz="3200" dirty="0" smtClean="0">
                <a:solidFill>
                  <a:srgbClr val="76B531"/>
                </a:solidFill>
                <a:latin typeface="Dosis" panose="02010703020202060003" pitchFamily="2" charset="0"/>
              </a:rPr>
              <a:t> VPC &amp; Networking</a:t>
            </a:r>
            <a:endParaRPr lang="de-DE" sz="3200" dirty="0">
              <a:solidFill>
                <a:srgbClr val="76B531"/>
              </a:solidFill>
              <a:latin typeface="Dosis" panose="02010703020202060003" pitchFamily="2" charset="0"/>
            </a:endParaRPr>
          </a:p>
          <a:p>
            <a:pPr>
              <a:lnSpc>
                <a:spcPct val="110000"/>
              </a:lnSpc>
              <a:buFont typeface="Wingdings" panose="05000000000000000000" pitchFamily="2" charset="2"/>
              <a:buChar char="v"/>
            </a:pPr>
            <a:r>
              <a:rPr lang="de-DE" sz="3200" dirty="0">
                <a:solidFill>
                  <a:srgbClr val="76B531"/>
                </a:solidFill>
                <a:latin typeface="Dosis" panose="02010703020202060003" pitchFamily="2" charset="0"/>
              </a:rPr>
              <a:t>     </a:t>
            </a:r>
            <a:r>
              <a:rPr lang="de-DE" sz="3200" dirty="0" err="1" smtClean="0">
                <a:solidFill>
                  <a:srgbClr val="76B531"/>
                </a:solidFill>
                <a:latin typeface="Dosis" panose="02010703020202060003" pitchFamily="2" charset="0"/>
              </a:rPr>
              <a:t>Know</a:t>
            </a:r>
            <a:r>
              <a:rPr lang="de-DE" sz="3200" dirty="0" smtClean="0">
                <a:solidFill>
                  <a:srgbClr val="76B531"/>
                </a:solidFill>
                <a:latin typeface="Dosis" panose="02010703020202060003" pitchFamily="2" charset="0"/>
              </a:rPr>
              <a:t> </a:t>
            </a:r>
            <a:r>
              <a:rPr lang="de-DE" sz="3200" dirty="0" err="1" smtClean="0">
                <a:solidFill>
                  <a:srgbClr val="76B531"/>
                </a:solidFill>
                <a:latin typeface="Dosis" panose="02010703020202060003" pitchFamily="2" charset="0"/>
              </a:rPr>
              <a:t>the</a:t>
            </a:r>
            <a:r>
              <a:rPr lang="de-DE" sz="3200" dirty="0" smtClean="0">
                <a:solidFill>
                  <a:srgbClr val="76B531"/>
                </a:solidFill>
                <a:latin typeface="Dosis" panose="02010703020202060003" pitchFamily="2" charset="0"/>
              </a:rPr>
              <a:t> </a:t>
            </a:r>
            <a:r>
              <a:rPr lang="de-DE" sz="3200" dirty="0" err="1" smtClean="0">
                <a:solidFill>
                  <a:srgbClr val="76B531"/>
                </a:solidFill>
                <a:latin typeface="Dosis" panose="02010703020202060003" pitchFamily="2" charset="0"/>
              </a:rPr>
              <a:t>services</a:t>
            </a:r>
            <a:endParaRPr lang="de-DE" sz="3200" dirty="0">
              <a:solidFill>
                <a:srgbClr val="76B531"/>
              </a:solidFill>
              <a:latin typeface="Dosis" panose="02010703020202060003" pitchFamily="2" charset="0"/>
            </a:endParaRPr>
          </a:p>
          <a:p>
            <a:pPr>
              <a:lnSpc>
                <a:spcPct val="110000"/>
              </a:lnSpc>
              <a:buFont typeface="Wingdings" panose="05000000000000000000" pitchFamily="2" charset="2"/>
              <a:buChar char="v"/>
            </a:pPr>
            <a:r>
              <a:rPr lang="de-DE" sz="3200" dirty="0">
                <a:solidFill>
                  <a:srgbClr val="76B531"/>
                </a:solidFill>
                <a:latin typeface="Dosis" panose="02010703020202060003" pitchFamily="2" charset="0"/>
              </a:rPr>
              <a:t>     </a:t>
            </a:r>
            <a:r>
              <a:rPr lang="de-DE" sz="3200" dirty="0" err="1" smtClean="0">
                <a:solidFill>
                  <a:srgbClr val="76B531"/>
                </a:solidFill>
                <a:latin typeface="Dosis" panose="02010703020202060003" pitchFamily="2" charset="0"/>
              </a:rPr>
              <a:t>Know</a:t>
            </a:r>
            <a:r>
              <a:rPr lang="de-DE" sz="3200" dirty="0" smtClean="0">
                <a:solidFill>
                  <a:srgbClr val="76B531"/>
                </a:solidFill>
                <a:latin typeface="Dosis" panose="02010703020202060003" pitchFamily="2" charset="0"/>
              </a:rPr>
              <a:t> </a:t>
            </a:r>
            <a:r>
              <a:rPr lang="de-DE" sz="3200" dirty="0" err="1" smtClean="0">
                <a:solidFill>
                  <a:srgbClr val="76B531"/>
                </a:solidFill>
                <a:latin typeface="Dosis" panose="02010703020202060003" pitchFamily="2" charset="0"/>
              </a:rPr>
              <a:t>the</a:t>
            </a:r>
            <a:r>
              <a:rPr lang="de-DE" sz="3200" dirty="0" smtClean="0">
                <a:solidFill>
                  <a:srgbClr val="76B531"/>
                </a:solidFill>
                <a:latin typeface="Dosis" panose="02010703020202060003" pitchFamily="2" charset="0"/>
              </a:rPr>
              <a:t> 5 </a:t>
            </a:r>
            <a:r>
              <a:rPr lang="de-DE" sz="3200" dirty="0" err="1" smtClean="0">
                <a:solidFill>
                  <a:srgbClr val="76B531"/>
                </a:solidFill>
                <a:latin typeface="Dosis" panose="02010703020202060003" pitchFamily="2" charset="0"/>
              </a:rPr>
              <a:t>pillars</a:t>
            </a:r>
            <a:endParaRPr lang="de-DE" sz="3200" dirty="0" smtClean="0">
              <a:solidFill>
                <a:srgbClr val="76B531"/>
              </a:solidFill>
              <a:latin typeface="Dosis" panose="02010703020202060003" pitchFamily="2" charset="0"/>
            </a:endParaRPr>
          </a:p>
          <a:p>
            <a:pPr>
              <a:lnSpc>
                <a:spcPct val="110000"/>
              </a:lnSpc>
              <a:buFont typeface="Wingdings" panose="05000000000000000000" pitchFamily="2" charset="2"/>
              <a:buChar char="v"/>
            </a:pPr>
            <a:r>
              <a:rPr lang="de-DE" sz="3200" dirty="0">
                <a:solidFill>
                  <a:srgbClr val="76B531"/>
                </a:solidFill>
                <a:latin typeface="Dosis" panose="02010703020202060003" pitchFamily="2" charset="0"/>
              </a:rPr>
              <a:t> </a:t>
            </a:r>
            <a:r>
              <a:rPr lang="de-DE" sz="3200" dirty="0" smtClean="0">
                <a:solidFill>
                  <a:srgbClr val="76B531"/>
                </a:solidFill>
                <a:latin typeface="Dosis" panose="02010703020202060003" pitchFamily="2" charset="0"/>
              </a:rPr>
              <a:t>    Read </a:t>
            </a:r>
            <a:r>
              <a:rPr lang="de-DE" sz="3200" dirty="0" err="1" smtClean="0">
                <a:solidFill>
                  <a:srgbClr val="76B531"/>
                </a:solidFill>
                <a:latin typeface="Dosis" panose="02010703020202060003" pitchFamily="2" charset="0"/>
              </a:rPr>
              <a:t>the</a:t>
            </a:r>
            <a:r>
              <a:rPr lang="de-DE" sz="3200" dirty="0" smtClean="0">
                <a:solidFill>
                  <a:srgbClr val="76B531"/>
                </a:solidFill>
                <a:latin typeface="Dosis" panose="02010703020202060003" pitchFamily="2" charset="0"/>
              </a:rPr>
              <a:t> </a:t>
            </a:r>
            <a:r>
              <a:rPr lang="de-DE" sz="3200" dirty="0" err="1" smtClean="0">
                <a:solidFill>
                  <a:srgbClr val="76B531"/>
                </a:solidFill>
                <a:latin typeface="Dosis" panose="02010703020202060003" pitchFamily="2" charset="0"/>
              </a:rPr>
              <a:t>keywords</a:t>
            </a:r>
            <a:endParaRPr lang="de-DE" sz="3200" dirty="0">
              <a:solidFill>
                <a:srgbClr val="76B531"/>
              </a:solidFill>
              <a:latin typeface="Dosis" panose="02010703020202060003" pitchFamily="2" charset="0"/>
            </a:endParaRPr>
          </a:p>
          <a:p>
            <a:pPr marL="0" indent="0">
              <a:lnSpc>
                <a:spcPct val="110000"/>
              </a:lnSpc>
              <a:buNone/>
            </a:pPr>
            <a:endParaRPr lang="de-DE" dirty="0"/>
          </a:p>
        </p:txBody>
      </p:sp>
      <p:sp>
        <p:nvSpPr>
          <p:cNvPr id="4" name="Titel 3"/>
          <p:cNvSpPr>
            <a:spLocks noGrp="1"/>
          </p:cNvSpPr>
          <p:nvPr>
            <p:ph type="title"/>
          </p:nvPr>
        </p:nvSpPr>
        <p:spPr>
          <a:xfrm>
            <a:off x="0" y="0"/>
            <a:ext cx="4489160" cy="703132"/>
          </a:xfrm>
        </p:spPr>
        <p:txBody>
          <a:bodyPr>
            <a:normAutofit/>
          </a:bodyPr>
          <a:lstStyle/>
          <a:p>
            <a:r>
              <a:rPr lang="de-DE" sz="2400" dirty="0">
                <a:solidFill>
                  <a:schemeClr val="accent1">
                    <a:lumMod val="20000"/>
                    <a:lumOff val="80000"/>
                  </a:schemeClr>
                </a:solidFill>
                <a:latin typeface="Dosis" panose="02010703020202060003" pitchFamily="2" charset="0"/>
                <a:cs typeface="Segoe UI Light" panose="020B0502040204020203" pitchFamily="34" charset="0"/>
              </a:rPr>
              <a:t> </a:t>
            </a:r>
          </a:p>
        </p:txBody>
      </p:sp>
      <p:cxnSp>
        <p:nvCxnSpPr>
          <p:cNvPr id="7" name="Gerader Verbinder 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flipH="1">
            <a:off x="580775" y="649905"/>
            <a:ext cx="11232777" cy="2308324"/>
          </a:xfrm>
          <a:prstGeom prst="rect">
            <a:avLst/>
          </a:prstGeom>
          <a:noFill/>
        </p:spPr>
        <p:txBody>
          <a:bodyPr wrap="square" rtlCol="0">
            <a:spAutoFit/>
          </a:bodyPr>
          <a:lstStyle/>
          <a:p>
            <a:r>
              <a:rPr lang="en-US" sz="2400" dirty="0" smtClean="0">
                <a:solidFill>
                  <a:srgbClr val="76B531"/>
                </a:solidFill>
                <a:latin typeface="Dosis" panose="02010703020202060003" pitchFamily="2" charset="0"/>
                <a:cs typeface="Segoe UI Light" panose="020B0502040204020203" pitchFamily="34" charset="0"/>
              </a:rPr>
              <a:t>AWS</a:t>
            </a:r>
          </a:p>
          <a:p>
            <a:r>
              <a:rPr lang="de-DE" sz="6000" dirty="0" smtClean="0">
                <a:ln w="9525">
                  <a:solidFill>
                    <a:schemeClr val="tx1"/>
                  </a:solidFill>
                </a:ln>
                <a:solidFill>
                  <a:schemeClr val="bg1"/>
                </a:solidFill>
                <a:latin typeface="Dosis" panose="02010703020202060003" pitchFamily="2" charset="0"/>
                <a:cs typeface="Segoe UI Light" panose="020B0502040204020203" pitchFamily="34" charset="0"/>
              </a:rPr>
              <a:t>AWS </a:t>
            </a:r>
            <a:r>
              <a:rPr lang="de-DE" sz="6000" dirty="0" err="1">
                <a:ln w="9525">
                  <a:solidFill>
                    <a:schemeClr val="tx1"/>
                  </a:solidFill>
                </a:ln>
                <a:solidFill>
                  <a:schemeClr val="bg1"/>
                </a:solidFill>
                <a:latin typeface="Dosis" panose="02010703020202060003" pitchFamily="2" charset="0"/>
                <a:cs typeface="Segoe UI Light" panose="020B0502040204020203" pitchFamily="34" charset="0"/>
              </a:rPr>
              <a:t>Certification</a:t>
            </a:r>
            <a:r>
              <a:rPr lang="de-DE" sz="6000" dirty="0">
                <a:ln w="9525">
                  <a:solidFill>
                    <a:schemeClr val="tx1"/>
                  </a:solidFill>
                </a:ln>
                <a:solidFill>
                  <a:schemeClr val="bg1"/>
                </a:solidFill>
                <a:latin typeface="Dosis" panose="02010703020202060003" pitchFamily="2" charset="0"/>
                <a:cs typeface="Segoe UI Light" panose="020B0502040204020203" pitchFamily="34" charset="0"/>
              </a:rPr>
              <a:t> </a:t>
            </a:r>
            <a:r>
              <a:rPr lang="de-DE" sz="6000" dirty="0" err="1">
                <a:ln w="9525">
                  <a:solidFill>
                    <a:schemeClr val="tx1"/>
                  </a:solidFill>
                </a:ln>
                <a:solidFill>
                  <a:schemeClr val="bg1"/>
                </a:solidFill>
                <a:latin typeface="Dosis" panose="02010703020202060003" pitchFamily="2" charset="0"/>
                <a:cs typeface="Segoe UI Light" panose="020B0502040204020203" pitchFamily="34" charset="0"/>
              </a:rPr>
              <a:t>Tips</a:t>
            </a:r>
            <a:endParaRPr lang="de-DE" sz="6000" dirty="0">
              <a:ln w="9525">
                <a:solidFill>
                  <a:schemeClr val="tx1"/>
                </a:solidFill>
              </a:ln>
              <a:solidFill>
                <a:schemeClr val="bg1"/>
              </a:solidFill>
              <a:latin typeface="Dosis" panose="02010703020202060003" pitchFamily="2" charset="0"/>
              <a:cs typeface="Segoe UI Light" panose="020B0502040204020203" pitchFamily="34" charset="0"/>
            </a:endParaRPr>
          </a:p>
          <a:p>
            <a:endParaRPr lang="de-DE" sz="6000" dirty="0">
              <a:ln w="9525">
                <a:solidFill>
                  <a:schemeClr val="tx1"/>
                </a:solidFill>
              </a:ln>
              <a:solidFill>
                <a:schemeClr val="bg1"/>
              </a:solidFill>
              <a:latin typeface="Dosis" panose="02010703020202060003" pitchFamily="2" charset="0"/>
              <a:cs typeface="Segoe UI Light" panose="020B0502040204020203" pitchFamily="34" charset="0"/>
            </a:endParaRPr>
          </a:p>
        </p:txBody>
      </p:sp>
      <p:sp>
        <p:nvSpPr>
          <p:cNvPr id="11" name="Textfeld 10"/>
          <p:cNvSpPr txBox="1"/>
          <p:nvPr/>
        </p:nvSpPr>
        <p:spPr>
          <a:xfrm flipH="1">
            <a:off x="407040" y="5429829"/>
            <a:ext cx="3119931" cy="646331"/>
          </a:xfrm>
          <a:prstGeom prst="rect">
            <a:avLst/>
          </a:prstGeom>
          <a:noFill/>
        </p:spPr>
        <p:txBody>
          <a:bodyPr wrap="square" rtlCol="0">
            <a:spAutoFit/>
          </a:bodyPr>
          <a:lstStyle/>
          <a:p>
            <a:pPr algn="ctr"/>
            <a:r>
              <a:rPr lang="de-DE" sz="3600" dirty="0">
                <a:solidFill>
                  <a:schemeClr val="accent1">
                    <a:lumMod val="60000"/>
                    <a:lumOff val="40000"/>
                  </a:schemeClr>
                </a:solidFill>
                <a:latin typeface="Source Sans Pro Semibold" panose="020B0603030403020204" pitchFamily="34" charset="0"/>
                <a:cs typeface="Segoe UI Light" panose="020B0502040204020203" pitchFamily="34" charset="0"/>
              </a:rPr>
              <a:t>os cloud gurus</a:t>
            </a:r>
          </a:p>
        </p:txBody>
      </p:sp>
    </p:spTree>
    <p:extLst>
      <p:ext uri="{BB962C8B-B14F-4D97-AF65-F5344CB8AC3E}">
        <p14:creationId xmlns:p14="http://schemas.microsoft.com/office/powerpoint/2010/main" val="8863667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788218" cy="1759283"/>
          </a:xfrm>
        </p:spPr>
        <p:txBody>
          <a:bodyPr>
            <a:normAutofit/>
          </a:bodyPr>
          <a:lstStyle/>
          <a:p>
            <a:pPr marL="0" indent="0">
              <a:buNone/>
              <a:defRPr>
                <a:effectLst/>
              </a:defRPr>
            </a:pPr>
            <a:r>
              <a:rPr lang="en-US" sz="2400" dirty="0">
                <a:solidFill>
                  <a:schemeClr val="bg1"/>
                </a:solidFill>
                <a:ea typeface="Inter UI" panose="020B0502030000000004" pitchFamily="34" charset="0"/>
              </a:rPr>
              <a:t>You have </a:t>
            </a:r>
            <a:r>
              <a:rPr lang="en-US" sz="2400" dirty="0" smtClean="0">
                <a:solidFill>
                  <a:schemeClr val="bg1"/>
                </a:solidFill>
                <a:ea typeface="Inter UI" panose="020B0502030000000004" pitchFamily="34" charset="0"/>
              </a:rPr>
              <a:t>four </a:t>
            </a:r>
            <a:r>
              <a:rPr lang="en-US" sz="2400" dirty="0">
                <a:solidFill>
                  <a:schemeClr val="bg1"/>
                </a:solidFill>
                <a:ea typeface="Inter UI" panose="020B0502030000000004" pitchFamily="34" charset="0"/>
              </a:rPr>
              <a:t>VPCs in a 'hub and spoke' configuration, with VPC </a:t>
            </a:r>
            <a:r>
              <a:rPr lang="en-US" sz="2400" dirty="0" smtClean="0">
                <a:solidFill>
                  <a:schemeClr val="bg1"/>
                </a:solidFill>
                <a:ea typeface="Inter UI" panose="020B0502030000000004" pitchFamily="34" charset="0"/>
              </a:rPr>
              <a:t>‘1' </a:t>
            </a:r>
            <a:r>
              <a:rPr lang="en-US" sz="2400" dirty="0">
                <a:solidFill>
                  <a:schemeClr val="bg1"/>
                </a:solidFill>
                <a:ea typeface="Inter UI" panose="020B0502030000000004" pitchFamily="34" charset="0"/>
              </a:rPr>
              <a:t>in the center and individually paired with VPCs </a:t>
            </a:r>
            <a:r>
              <a:rPr lang="en-US" sz="2400" dirty="0" smtClean="0">
                <a:solidFill>
                  <a:schemeClr val="bg1"/>
                </a:solidFill>
                <a:ea typeface="Inter UI" panose="020B0502030000000004" pitchFamily="34" charset="0"/>
              </a:rPr>
              <a:t>‘2', ‘3',  </a:t>
            </a:r>
            <a:r>
              <a:rPr lang="en-US" sz="2400" dirty="0">
                <a:solidFill>
                  <a:schemeClr val="bg1"/>
                </a:solidFill>
                <a:ea typeface="Inter UI" panose="020B0502030000000004" pitchFamily="34" charset="0"/>
              </a:rPr>
              <a:t>and </a:t>
            </a:r>
            <a:r>
              <a:rPr lang="en-US" sz="2400" dirty="0" smtClean="0">
                <a:solidFill>
                  <a:schemeClr val="bg1"/>
                </a:solidFill>
                <a:ea typeface="Inter UI" panose="020B0502030000000004" pitchFamily="34" charset="0"/>
              </a:rPr>
              <a:t>‘4', </a:t>
            </a:r>
            <a:r>
              <a:rPr lang="en-US" sz="2400" dirty="0">
                <a:solidFill>
                  <a:schemeClr val="bg1"/>
                </a:solidFill>
                <a:ea typeface="Inter UI" panose="020B0502030000000004" pitchFamily="34" charset="0"/>
              </a:rPr>
              <a:t>which make up the 'spokes'. There are no other VPC connections. Which of the following VPCs can VPC </a:t>
            </a:r>
            <a:r>
              <a:rPr lang="en-US" sz="2400" dirty="0" smtClean="0">
                <a:solidFill>
                  <a:schemeClr val="bg1"/>
                </a:solidFill>
                <a:ea typeface="Inter UI" panose="020B0502030000000004" pitchFamily="34" charset="0"/>
              </a:rPr>
              <a:t>‘2' </a:t>
            </a:r>
            <a:r>
              <a:rPr lang="en-US" sz="2400" dirty="0">
                <a:solidFill>
                  <a:schemeClr val="bg1"/>
                </a:solidFill>
                <a:ea typeface="Inter UI" panose="020B0502030000000004" pitchFamily="34" charset="0"/>
              </a:rPr>
              <a:t>communicate with directly?</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VPC 1</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VPC 1 and VPC 3</a:t>
            </a:r>
          </a:p>
          <a:p>
            <a:pPr marL="457200" indent="-457200">
              <a:buFont typeface="+mj-lt"/>
              <a:buAutoNum type="arabicPeriod"/>
              <a:defRPr>
                <a:effectLst/>
              </a:defRPr>
            </a:pPr>
            <a:r>
              <a:rPr lang="en-US" sz="2400" dirty="0">
                <a:solidFill>
                  <a:schemeClr val="bg1"/>
                </a:solidFill>
                <a:ea typeface="Inter UI" panose="020B0502030000000004" pitchFamily="34" charset="0"/>
              </a:rPr>
              <a:t>VPC 1 and VPC 4</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a:solidFill>
                  <a:schemeClr val="bg1"/>
                </a:solidFill>
                <a:ea typeface="Inter UI" panose="020B0502030000000004" pitchFamily="34" charset="0"/>
              </a:rPr>
              <a:t>VPC 1 </a:t>
            </a:r>
            <a:r>
              <a:rPr lang="en-US" sz="2400" dirty="0" smtClean="0">
                <a:solidFill>
                  <a:schemeClr val="bg1"/>
                </a:solidFill>
                <a:ea typeface="Inter UI" panose="020B0502030000000004" pitchFamily="34" charset="0"/>
              </a:rPr>
              <a:t>, VPC 3 and VPC 4</a:t>
            </a:r>
            <a:endParaRPr lang="en-US" sz="2400" dirty="0">
              <a:solidFill>
                <a:schemeClr val="bg1"/>
              </a:solidFill>
              <a:ea typeface="Inter UI" panose="020B0502030000000004" pitchFamily="34" charset="0"/>
            </a:endParaRPr>
          </a:p>
          <a:p>
            <a:pPr marL="457200" indent="-457200">
              <a:buFont typeface="+mj-lt"/>
              <a:buAutoNum type="arabicPeriod"/>
              <a:defRPr>
                <a:effectLst/>
              </a:defRPr>
            </a:pPr>
            <a:endParaRPr lang="en-US" sz="2400" dirty="0" smtClean="0">
              <a:solidFill>
                <a:schemeClr val="bg1"/>
              </a:solidFill>
              <a:ea typeface="Inter UI" panose="020B0502030000000004" pitchFamily="34" charset="0"/>
            </a:endParaRPr>
          </a:p>
        </p:txBody>
      </p:sp>
    </p:spTree>
    <p:extLst>
      <p:ext uri="{BB962C8B-B14F-4D97-AF65-F5344CB8AC3E}">
        <p14:creationId xmlns:p14="http://schemas.microsoft.com/office/powerpoint/2010/main" val="39392009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788218" cy="1759283"/>
          </a:xfrm>
        </p:spPr>
        <p:txBody>
          <a:bodyPr>
            <a:normAutofit/>
          </a:bodyPr>
          <a:lstStyle/>
          <a:p>
            <a:pPr marL="0" indent="0">
              <a:buNone/>
              <a:defRPr>
                <a:effectLst/>
              </a:defRPr>
            </a:pPr>
            <a:r>
              <a:rPr lang="en-US" sz="2400" dirty="0">
                <a:solidFill>
                  <a:schemeClr val="bg1"/>
                </a:solidFill>
                <a:ea typeface="Inter UI" panose="020B0502030000000004" pitchFamily="34" charset="0"/>
              </a:rPr>
              <a:t>You have </a:t>
            </a:r>
            <a:r>
              <a:rPr lang="en-US" sz="2400" dirty="0" smtClean="0">
                <a:solidFill>
                  <a:schemeClr val="bg1"/>
                </a:solidFill>
                <a:ea typeface="Inter UI" panose="020B0502030000000004" pitchFamily="34" charset="0"/>
              </a:rPr>
              <a:t>four </a:t>
            </a:r>
            <a:r>
              <a:rPr lang="en-US" sz="2400" dirty="0">
                <a:solidFill>
                  <a:schemeClr val="bg1"/>
                </a:solidFill>
                <a:ea typeface="Inter UI" panose="020B0502030000000004" pitchFamily="34" charset="0"/>
              </a:rPr>
              <a:t>VPCs in a 'hub and spoke' configuration, with VPC </a:t>
            </a:r>
            <a:r>
              <a:rPr lang="en-US" sz="2400" dirty="0" smtClean="0">
                <a:solidFill>
                  <a:schemeClr val="bg1"/>
                </a:solidFill>
                <a:ea typeface="Inter UI" panose="020B0502030000000004" pitchFamily="34" charset="0"/>
              </a:rPr>
              <a:t>‘1' </a:t>
            </a:r>
            <a:r>
              <a:rPr lang="en-US" sz="2400" dirty="0">
                <a:solidFill>
                  <a:schemeClr val="bg1"/>
                </a:solidFill>
                <a:ea typeface="Inter UI" panose="020B0502030000000004" pitchFamily="34" charset="0"/>
              </a:rPr>
              <a:t>in the center and individually paired with VPCs </a:t>
            </a:r>
            <a:r>
              <a:rPr lang="en-US" sz="2400" dirty="0" smtClean="0">
                <a:solidFill>
                  <a:schemeClr val="bg1"/>
                </a:solidFill>
                <a:ea typeface="Inter UI" panose="020B0502030000000004" pitchFamily="34" charset="0"/>
              </a:rPr>
              <a:t>‘2', ‘3',  </a:t>
            </a:r>
            <a:r>
              <a:rPr lang="en-US" sz="2400" dirty="0">
                <a:solidFill>
                  <a:schemeClr val="bg1"/>
                </a:solidFill>
                <a:ea typeface="Inter UI" panose="020B0502030000000004" pitchFamily="34" charset="0"/>
              </a:rPr>
              <a:t>and </a:t>
            </a:r>
            <a:r>
              <a:rPr lang="en-US" sz="2400" dirty="0" smtClean="0">
                <a:solidFill>
                  <a:schemeClr val="bg1"/>
                </a:solidFill>
                <a:ea typeface="Inter UI" panose="020B0502030000000004" pitchFamily="34" charset="0"/>
              </a:rPr>
              <a:t>‘4', </a:t>
            </a:r>
            <a:r>
              <a:rPr lang="en-US" sz="2400" dirty="0">
                <a:solidFill>
                  <a:schemeClr val="bg1"/>
                </a:solidFill>
                <a:ea typeface="Inter UI" panose="020B0502030000000004" pitchFamily="34" charset="0"/>
              </a:rPr>
              <a:t>which make up the 'spokes'. There are no other VPC connections. Which of the following VPCs can VPC </a:t>
            </a:r>
            <a:r>
              <a:rPr lang="en-US" sz="2400" dirty="0" smtClean="0">
                <a:solidFill>
                  <a:schemeClr val="bg1"/>
                </a:solidFill>
                <a:ea typeface="Inter UI" panose="020B0502030000000004" pitchFamily="34" charset="0"/>
              </a:rPr>
              <a:t>‘2' </a:t>
            </a:r>
            <a:r>
              <a:rPr lang="en-US" sz="2400" dirty="0">
                <a:solidFill>
                  <a:schemeClr val="bg1"/>
                </a:solidFill>
                <a:ea typeface="Inter UI" panose="020B0502030000000004" pitchFamily="34" charset="0"/>
              </a:rPr>
              <a:t>communicate with directly?</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rgbClr val="FFFF00"/>
                </a:solidFill>
                <a:ea typeface="Inter UI" panose="020B0502030000000004" pitchFamily="34" charset="0"/>
              </a:rPr>
              <a:t>VPC 1</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VPC 1 and VPC 3</a:t>
            </a:r>
          </a:p>
          <a:p>
            <a:pPr marL="457200" indent="-457200">
              <a:buFont typeface="+mj-lt"/>
              <a:buAutoNum type="arabicPeriod"/>
              <a:defRPr>
                <a:effectLst/>
              </a:defRPr>
            </a:pPr>
            <a:r>
              <a:rPr lang="en-US" sz="2400" dirty="0">
                <a:solidFill>
                  <a:schemeClr val="bg1"/>
                </a:solidFill>
                <a:ea typeface="Inter UI" panose="020B0502030000000004" pitchFamily="34" charset="0"/>
              </a:rPr>
              <a:t>VPC 1 and VPC 4</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a:solidFill>
                  <a:schemeClr val="bg1"/>
                </a:solidFill>
                <a:ea typeface="Inter UI" panose="020B0502030000000004" pitchFamily="34" charset="0"/>
              </a:rPr>
              <a:t>VPC 1 </a:t>
            </a:r>
            <a:r>
              <a:rPr lang="en-US" sz="2400" dirty="0" smtClean="0">
                <a:solidFill>
                  <a:schemeClr val="bg1"/>
                </a:solidFill>
                <a:ea typeface="Inter UI" panose="020B0502030000000004" pitchFamily="34" charset="0"/>
              </a:rPr>
              <a:t>, VPC 3 and VPC 4</a:t>
            </a:r>
            <a:endParaRPr lang="en-US" sz="2400" dirty="0">
              <a:solidFill>
                <a:schemeClr val="bg1"/>
              </a:solidFill>
              <a:ea typeface="Inter UI" panose="020B0502030000000004" pitchFamily="34" charset="0"/>
            </a:endParaRPr>
          </a:p>
          <a:p>
            <a:pPr marL="457200" indent="-457200">
              <a:buFont typeface="+mj-lt"/>
              <a:buAutoNum type="arabicPeriod"/>
              <a:defRPr>
                <a:effectLst/>
              </a:defRPr>
            </a:pPr>
            <a:endParaRPr lang="en-US" sz="2400" dirty="0" smtClean="0">
              <a:solidFill>
                <a:schemeClr val="bg1"/>
              </a:solidFill>
              <a:ea typeface="Inter UI" panose="020B0502030000000004" pitchFamily="34" charset="0"/>
            </a:endParaRPr>
          </a:p>
        </p:txBody>
      </p:sp>
    </p:spTree>
    <p:extLst>
      <p:ext uri="{BB962C8B-B14F-4D97-AF65-F5344CB8AC3E}">
        <p14:creationId xmlns:p14="http://schemas.microsoft.com/office/powerpoint/2010/main" val="280431449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788218" cy="1759283"/>
          </a:xfrm>
        </p:spPr>
        <p:txBody>
          <a:bodyPr>
            <a:normAutofit/>
          </a:bodyPr>
          <a:lstStyle/>
          <a:p>
            <a:pPr marL="0" indent="0">
              <a:buNone/>
              <a:defRPr>
                <a:effectLst/>
              </a:defRPr>
            </a:pPr>
            <a:r>
              <a:rPr lang="en-US" sz="2400" dirty="0">
                <a:solidFill>
                  <a:schemeClr val="bg1"/>
                </a:solidFill>
                <a:ea typeface="Inter UI" panose="020B0502030000000004" pitchFamily="34" charset="0"/>
              </a:rPr>
              <a:t>At which of the following levels can VPC Flow Logs be created? [Select 3]</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Subnet Level</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VPC Level</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Network Access Control List Level</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Security Group Level</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Network Interface Level</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Route Table Level</a:t>
            </a:r>
            <a:endParaRPr lang="en-US" sz="2400" dirty="0">
              <a:solidFill>
                <a:schemeClr val="bg1"/>
              </a:solidFill>
              <a:ea typeface="Inter UI" panose="020B0502030000000004" pitchFamily="34" charset="0"/>
            </a:endParaRPr>
          </a:p>
          <a:p>
            <a:pPr marL="457200" indent="-457200">
              <a:buFont typeface="+mj-lt"/>
              <a:buAutoNum type="arabicPeriod"/>
              <a:defRPr>
                <a:effectLst/>
              </a:defRPr>
            </a:pPr>
            <a:endParaRPr lang="en-US" sz="2400" dirty="0" smtClean="0">
              <a:solidFill>
                <a:schemeClr val="bg1"/>
              </a:solidFill>
              <a:ea typeface="Inter UI" panose="020B0502030000000004" pitchFamily="34" charset="0"/>
            </a:endParaRPr>
          </a:p>
        </p:txBody>
      </p:sp>
    </p:spTree>
    <p:extLst>
      <p:ext uri="{BB962C8B-B14F-4D97-AF65-F5344CB8AC3E}">
        <p14:creationId xmlns:p14="http://schemas.microsoft.com/office/powerpoint/2010/main" val="13226433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788218" cy="1759283"/>
          </a:xfrm>
        </p:spPr>
        <p:txBody>
          <a:bodyPr>
            <a:normAutofit/>
          </a:bodyPr>
          <a:lstStyle/>
          <a:p>
            <a:pPr marL="0" indent="0">
              <a:buNone/>
              <a:defRPr>
                <a:effectLst/>
              </a:defRPr>
            </a:pPr>
            <a:r>
              <a:rPr lang="en-US" sz="2400" dirty="0">
                <a:solidFill>
                  <a:schemeClr val="bg1"/>
                </a:solidFill>
                <a:ea typeface="Inter UI" panose="020B0502030000000004" pitchFamily="34" charset="0"/>
              </a:rPr>
              <a:t>At which of the following levels can VPC Flow Logs be created? [Select 3]</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rgbClr val="FFFF00"/>
                </a:solidFill>
                <a:ea typeface="Inter UI" panose="020B0502030000000004" pitchFamily="34" charset="0"/>
              </a:rPr>
              <a:t>Subnet Level</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VPC Level</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Network Access Control List Level</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Security Group Level</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Network Interface Level</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Route Table Level</a:t>
            </a:r>
            <a:endParaRPr lang="en-US" sz="2400" dirty="0">
              <a:solidFill>
                <a:schemeClr val="bg1"/>
              </a:solidFill>
              <a:ea typeface="Inter UI" panose="020B0502030000000004" pitchFamily="34" charset="0"/>
            </a:endParaRPr>
          </a:p>
          <a:p>
            <a:pPr marL="457200" indent="-457200">
              <a:buFont typeface="+mj-lt"/>
              <a:buAutoNum type="arabicPeriod"/>
              <a:defRPr>
                <a:effectLst/>
              </a:defRPr>
            </a:pPr>
            <a:endParaRPr lang="en-US" sz="2400" dirty="0" smtClean="0">
              <a:solidFill>
                <a:schemeClr val="bg1"/>
              </a:solidFill>
              <a:ea typeface="Inter UI" panose="020B0502030000000004" pitchFamily="34" charset="0"/>
            </a:endParaRPr>
          </a:p>
        </p:txBody>
      </p:sp>
    </p:spTree>
    <p:extLst>
      <p:ext uri="{BB962C8B-B14F-4D97-AF65-F5344CB8AC3E}">
        <p14:creationId xmlns:p14="http://schemas.microsoft.com/office/powerpoint/2010/main" val="270212452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788218" cy="1759283"/>
          </a:xfrm>
        </p:spPr>
        <p:txBody>
          <a:bodyPr>
            <a:normAutofit/>
          </a:bodyPr>
          <a:lstStyle/>
          <a:p>
            <a:pPr marL="0" indent="0">
              <a:buNone/>
              <a:defRPr>
                <a:effectLst/>
              </a:defRPr>
            </a:pPr>
            <a:r>
              <a:rPr lang="en-US" sz="2400" dirty="0">
                <a:solidFill>
                  <a:schemeClr val="bg1"/>
                </a:solidFill>
                <a:ea typeface="Inter UI" panose="020B0502030000000004" pitchFamily="34" charset="0"/>
              </a:rPr>
              <a:t>You need to add a route to your routing table that will allow connections to the internet from your subnet. Which of the following routes should you add?</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Destination : 0.0.0.0/0 -&gt; Target : 0.0.0.0/24</a:t>
            </a:r>
          </a:p>
          <a:p>
            <a:pPr marL="457200" indent="-457200">
              <a:buFont typeface="+mj-lt"/>
              <a:buAutoNum type="arabicPeriod"/>
              <a:defRPr>
                <a:effectLst/>
              </a:defRPr>
            </a:pPr>
            <a:r>
              <a:rPr lang="en-US" sz="2400" dirty="0">
                <a:solidFill>
                  <a:schemeClr val="bg1"/>
                </a:solidFill>
                <a:ea typeface="Inter UI" panose="020B0502030000000004" pitchFamily="34" charset="0"/>
              </a:rPr>
              <a:t>Destination : </a:t>
            </a:r>
            <a:r>
              <a:rPr lang="en-US" sz="2400" dirty="0" smtClean="0">
                <a:solidFill>
                  <a:schemeClr val="bg1"/>
                </a:solidFill>
                <a:ea typeface="Inter UI" panose="020B0502030000000004" pitchFamily="34" charset="0"/>
              </a:rPr>
              <a:t>0.0.0.0/35 </a:t>
            </a:r>
            <a:r>
              <a:rPr lang="en-US" sz="2400" dirty="0">
                <a:solidFill>
                  <a:schemeClr val="bg1"/>
                </a:solidFill>
                <a:ea typeface="Inter UI" panose="020B0502030000000004" pitchFamily="34" charset="0"/>
              </a:rPr>
              <a:t>-&gt; Target : 0.0.0.0/24</a:t>
            </a:r>
          </a:p>
          <a:p>
            <a:pPr marL="457200" indent="-457200">
              <a:buFont typeface="+mj-lt"/>
              <a:buAutoNum type="arabicPeriod"/>
              <a:defRPr>
                <a:effectLst/>
              </a:defRPr>
            </a:pPr>
            <a:r>
              <a:rPr lang="en-US" sz="2400" dirty="0">
                <a:solidFill>
                  <a:schemeClr val="bg1"/>
                </a:solidFill>
                <a:ea typeface="Inter UI" panose="020B0502030000000004" pitchFamily="34" charset="0"/>
              </a:rPr>
              <a:t>Destination : 0.0.0.0/0 -&gt; Target : </a:t>
            </a:r>
            <a:r>
              <a:rPr lang="en-US" sz="2400" dirty="0" smtClean="0">
                <a:solidFill>
                  <a:schemeClr val="bg1"/>
                </a:solidFill>
                <a:ea typeface="Inter UI" panose="020B0502030000000004" pitchFamily="34" charset="0"/>
              </a:rPr>
              <a:t>Your Internet Gateway</a:t>
            </a:r>
            <a:endParaRPr lang="en-US" sz="2400" dirty="0">
              <a:solidFill>
                <a:schemeClr val="bg1"/>
              </a:solidFill>
              <a:ea typeface="Inter UI" panose="020B0502030000000004" pitchFamily="34" charset="0"/>
            </a:endParaRPr>
          </a:p>
          <a:p>
            <a:pPr marL="457200" indent="-457200">
              <a:buFont typeface="+mj-lt"/>
              <a:buAutoNum type="arabicPeriod"/>
              <a:defRPr>
                <a:effectLst/>
              </a:defRPr>
            </a:pPr>
            <a:r>
              <a:rPr lang="en-US" sz="2400" dirty="0">
                <a:solidFill>
                  <a:schemeClr val="bg1"/>
                </a:solidFill>
                <a:ea typeface="Inter UI" panose="020B0502030000000004" pitchFamily="34" charset="0"/>
              </a:rPr>
              <a:t>Destination : </a:t>
            </a:r>
            <a:r>
              <a:rPr lang="en-US" sz="2400" dirty="0" smtClean="0">
                <a:solidFill>
                  <a:schemeClr val="bg1"/>
                </a:solidFill>
                <a:ea typeface="Inter UI" panose="020B0502030000000004" pitchFamily="34" charset="0"/>
              </a:rPr>
              <a:t>192.168.1.254/32 </a:t>
            </a:r>
            <a:r>
              <a:rPr lang="en-US" sz="2400" dirty="0">
                <a:solidFill>
                  <a:schemeClr val="bg1"/>
                </a:solidFill>
                <a:ea typeface="Inter UI" panose="020B0502030000000004" pitchFamily="34" charset="0"/>
              </a:rPr>
              <a:t>-&gt; Target </a:t>
            </a:r>
            <a:r>
              <a:rPr lang="en-US" sz="2400" dirty="0" smtClean="0">
                <a:solidFill>
                  <a:schemeClr val="bg1"/>
                </a:solidFill>
                <a:ea typeface="Inter UI" panose="020B0502030000000004" pitchFamily="34" charset="0"/>
              </a:rPr>
              <a:t>: Your Virtual private Gateway</a:t>
            </a:r>
            <a:endParaRPr lang="en-US" sz="2400" dirty="0">
              <a:solidFill>
                <a:schemeClr val="bg1"/>
              </a:solidFill>
              <a:ea typeface="Inter UI" panose="020B0502030000000004" pitchFamily="34" charset="0"/>
            </a:endParaRPr>
          </a:p>
          <a:p>
            <a:pPr marL="457200" indent="-457200">
              <a:buFont typeface="+mj-lt"/>
              <a:buAutoNum type="arabicPeriod"/>
              <a:defRPr>
                <a:effectLst/>
              </a:defRPr>
            </a:pPr>
            <a:endParaRPr lang="en-US" sz="2400" dirty="0" smtClean="0">
              <a:solidFill>
                <a:schemeClr val="bg1"/>
              </a:solidFill>
              <a:ea typeface="Inter UI" panose="020B0502030000000004" pitchFamily="34" charset="0"/>
            </a:endParaRPr>
          </a:p>
        </p:txBody>
      </p:sp>
    </p:spTree>
    <p:extLst>
      <p:ext uri="{BB962C8B-B14F-4D97-AF65-F5344CB8AC3E}">
        <p14:creationId xmlns:p14="http://schemas.microsoft.com/office/powerpoint/2010/main" val="405176029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788218" cy="1759283"/>
          </a:xfrm>
        </p:spPr>
        <p:txBody>
          <a:bodyPr>
            <a:normAutofit/>
          </a:bodyPr>
          <a:lstStyle/>
          <a:p>
            <a:pPr marL="0" indent="0">
              <a:buNone/>
              <a:defRPr>
                <a:effectLst/>
              </a:defRPr>
            </a:pPr>
            <a:r>
              <a:rPr lang="en-US" sz="2400" dirty="0">
                <a:solidFill>
                  <a:schemeClr val="bg1"/>
                </a:solidFill>
                <a:ea typeface="Inter UI" panose="020B0502030000000004" pitchFamily="34" charset="0"/>
              </a:rPr>
              <a:t>You need to add a route to your routing table that will allow connections to the internet from your subnet. Which of the following routes should you add?</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Destination : 0.0.0.0/0 -&gt; Target : 0.0.0.0/24</a:t>
            </a:r>
          </a:p>
          <a:p>
            <a:pPr marL="457200" indent="-457200">
              <a:buFont typeface="+mj-lt"/>
              <a:buAutoNum type="arabicPeriod"/>
              <a:defRPr>
                <a:effectLst/>
              </a:defRPr>
            </a:pPr>
            <a:r>
              <a:rPr lang="en-US" sz="2400" dirty="0">
                <a:solidFill>
                  <a:schemeClr val="bg1"/>
                </a:solidFill>
                <a:ea typeface="Inter UI" panose="020B0502030000000004" pitchFamily="34" charset="0"/>
              </a:rPr>
              <a:t>Destination : </a:t>
            </a:r>
            <a:r>
              <a:rPr lang="en-US" sz="2400" dirty="0" smtClean="0">
                <a:solidFill>
                  <a:schemeClr val="bg1"/>
                </a:solidFill>
                <a:ea typeface="Inter UI" panose="020B0502030000000004" pitchFamily="34" charset="0"/>
              </a:rPr>
              <a:t>0.0.0.0/35 </a:t>
            </a:r>
            <a:r>
              <a:rPr lang="en-US" sz="2400" dirty="0">
                <a:solidFill>
                  <a:schemeClr val="bg1"/>
                </a:solidFill>
                <a:ea typeface="Inter UI" panose="020B0502030000000004" pitchFamily="34" charset="0"/>
              </a:rPr>
              <a:t>-&gt; Target : 0.0.0.0/24</a:t>
            </a:r>
          </a:p>
          <a:p>
            <a:pPr marL="457200" indent="-457200">
              <a:buFont typeface="+mj-lt"/>
              <a:buAutoNum type="arabicPeriod"/>
              <a:defRPr>
                <a:effectLst/>
              </a:defRPr>
            </a:pPr>
            <a:r>
              <a:rPr lang="en-US" sz="2400" dirty="0">
                <a:solidFill>
                  <a:srgbClr val="FFFF00"/>
                </a:solidFill>
                <a:ea typeface="Inter UI" panose="020B0502030000000004" pitchFamily="34" charset="0"/>
              </a:rPr>
              <a:t>Destination : 0.0.0.0/0 -&gt; Target : </a:t>
            </a:r>
            <a:r>
              <a:rPr lang="en-US" sz="2400" dirty="0" smtClean="0">
                <a:solidFill>
                  <a:srgbClr val="FFFF00"/>
                </a:solidFill>
                <a:ea typeface="Inter UI" panose="020B0502030000000004" pitchFamily="34" charset="0"/>
              </a:rPr>
              <a:t>Your Internet Gateway</a:t>
            </a:r>
            <a:endParaRPr lang="en-US" sz="2400" dirty="0">
              <a:solidFill>
                <a:srgbClr val="FFFF00"/>
              </a:solidFill>
              <a:ea typeface="Inter UI" panose="020B0502030000000004" pitchFamily="34" charset="0"/>
            </a:endParaRPr>
          </a:p>
          <a:p>
            <a:pPr marL="457200" indent="-457200">
              <a:buFont typeface="+mj-lt"/>
              <a:buAutoNum type="arabicPeriod"/>
              <a:defRPr>
                <a:effectLst/>
              </a:defRPr>
            </a:pPr>
            <a:r>
              <a:rPr lang="en-US" sz="2400" dirty="0">
                <a:solidFill>
                  <a:schemeClr val="bg1"/>
                </a:solidFill>
                <a:ea typeface="Inter UI" panose="020B0502030000000004" pitchFamily="34" charset="0"/>
              </a:rPr>
              <a:t>Destination : </a:t>
            </a:r>
            <a:r>
              <a:rPr lang="en-US" sz="2400" dirty="0" smtClean="0">
                <a:solidFill>
                  <a:schemeClr val="bg1"/>
                </a:solidFill>
                <a:ea typeface="Inter UI" panose="020B0502030000000004" pitchFamily="34" charset="0"/>
              </a:rPr>
              <a:t>192.168.1.254/32 </a:t>
            </a:r>
            <a:r>
              <a:rPr lang="en-US" sz="2400" dirty="0">
                <a:solidFill>
                  <a:schemeClr val="bg1"/>
                </a:solidFill>
                <a:ea typeface="Inter UI" panose="020B0502030000000004" pitchFamily="34" charset="0"/>
              </a:rPr>
              <a:t>-&gt; Target </a:t>
            </a:r>
            <a:r>
              <a:rPr lang="en-US" sz="2400" dirty="0" smtClean="0">
                <a:solidFill>
                  <a:schemeClr val="bg1"/>
                </a:solidFill>
                <a:ea typeface="Inter UI" panose="020B0502030000000004" pitchFamily="34" charset="0"/>
              </a:rPr>
              <a:t>: Your Virtual private Gateway</a:t>
            </a:r>
            <a:endParaRPr lang="en-US" sz="2400" dirty="0">
              <a:solidFill>
                <a:schemeClr val="bg1"/>
              </a:solidFill>
              <a:ea typeface="Inter UI" panose="020B0502030000000004" pitchFamily="34" charset="0"/>
            </a:endParaRPr>
          </a:p>
          <a:p>
            <a:pPr marL="457200" indent="-457200">
              <a:buFont typeface="+mj-lt"/>
              <a:buAutoNum type="arabicPeriod"/>
              <a:defRPr>
                <a:effectLst/>
              </a:defRPr>
            </a:pPr>
            <a:endParaRPr lang="en-US" sz="2400" dirty="0" smtClean="0">
              <a:solidFill>
                <a:schemeClr val="bg1"/>
              </a:solidFill>
              <a:ea typeface="Inter UI" panose="020B0502030000000004" pitchFamily="34" charset="0"/>
            </a:endParaRPr>
          </a:p>
        </p:txBody>
      </p:sp>
    </p:spTree>
    <p:extLst>
      <p:ext uri="{BB962C8B-B14F-4D97-AF65-F5344CB8AC3E}">
        <p14:creationId xmlns:p14="http://schemas.microsoft.com/office/powerpoint/2010/main" val="36748541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3"/>
          <p:cNvSpPr txBox="1">
            <a:spLocks/>
          </p:cNvSpPr>
          <p:nvPr/>
        </p:nvSpPr>
        <p:spPr>
          <a:xfrm>
            <a:off x="0" y="0"/>
            <a:ext cx="448916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Services</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Titel 2">
            <a:extLst>
              <a:ext uri="{FF2B5EF4-FFF2-40B4-BE49-F238E27FC236}">
                <a16:creationId xmlns:a16="http://schemas.microsoft.com/office/drawing/2014/main" id="{AFD60605-13EC-C249-8502-11CF5490E096}"/>
              </a:ext>
            </a:extLst>
          </p:cNvPr>
          <p:cNvSpPr>
            <a:spLocks noGrp="1"/>
          </p:cNvSpPr>
          <p:nvPr>
            <p:ph type="title"/>
          </p:nvPr>
        </p:nvSpPr>
        <p:spPr>
          <a:xfrm>
            <a:off x="838200" y="703132"/>
            <a:ext cx="10515600" cy="1325563"/>
          </a:xfrm>
        </p:spPr>
        <p:txBody>
          <a:bodyPr>
            <a:normAutofit/>
          </a:bodyPr>
          <a:lstStyle/>
          <a:p>
            <a:r>
              <a:rPr lang="de-DE" sz="3600" dirty="0" err="1" smtClean="0">
                <a:ln w="9525">
                  <a:solidFill>
                    <a:schemeClr val="tx1"/>
                  </a:solidFill>
                </a:ln>
                <a:solidFill>
                  <a:schemeClr val="bg1"/>
                </a:solidFill>
                <a:latin typeface="+mn-lt"/>
              </a:rPr>
              <a:t>Important</a:t>
            </a:r>
            <a:r>
              <a:rPr lang="de-DE" sz="3600" dirty="0" smtClean="0">
                <a:ln w="9525">
                  <a:solidFill>
                    <a:schemeClr val="tx1"/>
                  </a:solidFill>
                </a:ln>
                <a:solidFill>
                  <a:schemeClr val="bg1"/>
                </a:solidFill>
                <a:latin typeface="+mn-lt"/>
              </a:rPr>
              <a:t> Services</a:t>
            </a:r>
            <a:endParaRPr lang="de-DE" sz="3600" dirty="0">
              <a:ln w="9525">
                <a:solidFill>
                  <a:schemeClr val="tx1"/>
                </a:solidFill>
              </a:ln>
              <a:solidFill>
                <a:schemeClr val="bg1"/>
              </a:solidFill>
              <a:latin typeface="+mn-lt"/>
            </a:endParaRPr>
          </a:p>
        </p:txBody>
      </p:sp>
      <p:sp>
        <p:nvSpPr>
          <p:cNvPr id="28" name="Textfeld 27">
            <a:extLst>
              <a:ext uri="{FF2B5EF4-FFF2-40B4-BE49-F238E27FC236}">
                <a16:creationId xmlns:a16="http://schemas.microsoft.com/office/drawing/2014/main" id="{931086A0-617D-414F-AEDA-BFFBB3B35D4E}"/>
              </a:ext>
            </a:extLst>
          </p:cNvPr>
          <p:cNvSpPr txBox="1"/>
          <p:nvPr/>
        </p:nvSpPr>
        <p:spPr>
          <a:xfrm>
            <a:off x="-5949" y="6375633"/>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16" name="Lorem ipsum dolor sit amet, consectetur adipiscing elit. Praesent ut lorem consequat, viverra ante eget, condimentum ipsum. Vivamus hendrerit.">
            <a:extLst>
              <a:ext uri="{FF2B5EF4-FFF2-40B4-BE49-F238E27FC236}">
                <a16:creationId xmlns:a16="http://schemas.microsoft.com/office/drawing/2014/main" id="{957C83F2-DBA1-8D4C-8E8D-2233D32F1831}"/>
              </a:ext>
            </a:extLst>
          </p:cNvPr>
          <p:cNvSpPr txBox="1">
            <a:spLocks/>
          </p:cNvSpPr>
          <p:nvPr/>
        </p:nvSpPr>
        <p:spPr>
          <a:xfrm>
            <a:off x="838200" y="1912016"/>
            <a:ext cx="5464074" cy="432390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indent="-571500"/>
            <a:r>
              <a:rPr lang="en-AU" sz="2000" dirty="0" smtClean="0">
                <a:solidFill>
                  <a:schemeClr val="accent1">
                    <a:lumMod val="20000"/>
                    <a:lumOff val="80000"/>
                  </a:schemeClr>
                </a:solidFill>
                <a:ea typeface="Inter UI" panose="020B0502030000000004" pitchFamily="34" charset="0"/>
              </a:rPr>
              <a:t>VPC &amp; Networking</a:t>
            </a:r>
          </a:p>
          <a:p>
            <a:pPr marL="571500" indent="-571500"/>
            <a:r>
              <a:rPr lang="en-AU" sz="2000" dirty="0" smtClean="0">
                <a:solidFill>
                  <a:schemeClr val="accent1">
                    <a:lumMod val="20000"/>
                    <a:lumOff val="80000"/>
                  </a:schemeClr>
                </a:solidFill>
                <a:ea typeface="Inter UI" panose="020B0502030000000004" pitchFamily="34" charset="0"/>
              </a:rPr>
              <a:t>Security, </a:t>
            </a:r>
            <a:r>
              <a:rPr lang="en-AU" sz="2000" dirty="0" err="1" smtClean="0">
                <a:solidFill>
                  <a:schemeClr val="accent1">
                    <a:lumMod val="20000"/>
                    <a:lumOff val="80000"/>
                  </a:schemeClr>
                </a:solidFill>
                <a:ea typeface="Inter UI" panose="020B0502030000000004" pitchFamily="34" charset="0"/>
              </a:rPr>
              <a:t>Identy</a:t>
            </a:r>
            <a:r>
              <a:rPr lang="en-AU" sz="2000" dirty="0" smtClean="0">
                <a:solidFill>
                  <a:schemeClr val="accent1">
                    <a:lumMod val="20000"/>
                    <a:lumOff val="80000"/>
                  </a:schemeClr>
                </a:solidFill>
                <a:ea typeface="Inter UI" panose="020B0502030000000004" pitchFamily="34" charset="0"/>
              </a:rPr>
              <a:t> &amp; </a:t>
            </a:r>
            <a:r>
              <a:rPr lang="en-AU" sz="2000" dirty="0" err="1" smtClean="0">
                <a:solidFill>
                  <a:schemeClr val="accent1">
                    <a:lumMod val="20000"/>
                    <a:lumOff val="80000"/>
                  </a:schemeClr>
                </a:solidFill>
                <a:ea typeface="Inter UI" panose="020B0502030000000004" pitchFamily="34" charset="0"/>
              </a:rPr>
              <a:t>Complience</a:t>
            </a:r>
            <a:endParaRPr lang="en-AU" sz="2000" dirty="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Computing</a:t>
            </a:r>
          </a:p>
          <a:p>
            <a:pPr marL="571500" indent="-571500"/>
            <a:r>
              <a:rPr lang="en-AU" sz="2000" dirty="0" smtClean="0">
                <a:solidFill>
                  <a:schemeClr val="accent1">
                    <a:lumMod val="20000"/>
                    <a:lumOff val="80000"/>
                  </a:schemeClr>
                </a:solidFill>
                <a:ea typeface="Inter UI" panose="020B0502030000000004" pitchFamily="34" charset="0"/>
              </a:rPr>
              <a:t>Storage</a:t>
            </a:r>
          </a:p>
          <a:p>
            <a:pPr marL="571500" indent="-571500"/>
            <a:r>
              <a:rPr lang="en-AU" sz="2000" dirty="0" smtClean="0">
                <a:solidFill>
                  <a:schemeClr val="accent1">
                    <a:lumMod val="20000"/>
                    <a:lumOff val="80000"/>
                  </a:schemeClr>
                </a:solidFill>
                <a:ea typeface="Inter UI" panose="020B0502030000000004" pitchFamily="34" charset="0"/>
              </a:rPr>
              <a:t>Databases</a:t>
            </a:r>
            <a:endParaRPr lang="en-AU" sz="2000" dirty="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Management</a:t>
            </a:r>
            <a:endParaRPr lang="en-AU" sz="2000" dirty="0">
              <a:solidFill>
                <a:schemeClr val="accent1">
                  <a:lumMod val="20000"/>
                  <a:lumOff val="80000"/>
                </a:schemeClr>
              </a:solidFill>
              <a:ea typeface="Inter UI" panose="020B0502030000000004" pitchFamily="34" charset="0"/>
            </a:endParaRPr>
          </a:p>
          <a:p>
            <a:pPr marL="571500" indent="-571500"/>
            <a:r>
              <a:rPr lang="en-AU" sz="2000" dirty="0" err="1" smtClean="0">
                <a:solidFill>
                  <a:schemeClr val="accent1">
                    <a:lumMod val="20000"/>
                    <a:lumOff val="80000"/>
                  </a:schemeClr>
                </a:solidFill>
                <a:ea typeface="Inter UI" panose="020B0502030000000004" pitchFamily="34" charset="0"/>
              </a:rPr>
              <a:t>CloudFront</a:t>
            </a:r>
            <a:endParaRPr lang="en-AU" sz="2000" dirty="0" smtClean="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Route53</a:t>
            </a:r>
          </a:p>
          <a:p>
            <a:pPr marL="571500" indent="-571500"/>
            <a:r>
              <a:rPr lang="en-AU" sz="2000" dirty="0" smtClean="0">
                <a:solidFill>
                  <a:schemeClr val="accent1">
                    <a:lumMod val="20000"/>
                    <a:lumOff val="80000"/>
                  </a:schemeClr>
                </a:solidFill>
                <a:ea typeface="Inter UI" panose="020B0502030000000004" pitchFamily="34" charset="0"/>
              </a:rPr>
              <a:t>API Gateway</a:t>
            </a:r>
          </a:p>
          <a:p>
            <a:pPr marL="571500" indent="-571500"/>
            <a:r>
              <a:rPr lang="en-AU" sz="2000" dirty="0" smtClean="0">
                <a:solidFill>
                  <a:schemeClr val="accent1">
                    <a:lumMod val="20000"/>
                    <a:lumOff val="80000"/>
                  </a:schemeClr>
                </a:solidFill>
                <a:ea typeface="Inter UI" panose="020B0502030000000004" pitchFamily="34" charset="0"/>
              </a:rPr>
              <a:t>Developer Tools</a:t>
            </a:r>
          </a:p>
          <a:p>
            <a:pPr marL="571500" indent="-571500"/>
            <a:endParaRPr lang="en-AU" sz="2000" dirty="0">
              <a:solidFill>
                <a:schemeClr val="accent1">
                  <a:lumMod val="20000"/>
                  <a:lumOff val="80000"/>
                </a:schemeClr>
              </a:solidFill>
              <a:ea typeface="Inter UI" panose="020B0502030000000004" pitchFamily="34" charset="0"/>
            </a:endParaRPr>
          </a:p>
        </p:txBody>
      </p:sp>
      <p:sp>
        <p:nvSpPr>
          <p:cNvPr id="18" name="Rechteck 17">
            <a:extLst>
              <a:ext uri="{FF2B5EF4-FFF2-40B4-BE49-F238E27FC236}">
                <a16:creationId xmlns:a16="http://schemas.microsoft.com/office/drawing/2014/main" id="{7C9593E1-8404-6E46-A387-06D2A55F63C8}"/>
              </a:ext>
            </a:extLst>
          </p:cNvPr>
          <p:cNvSpPr/>
          <p:nvPr/>
        </p:nvSpPr>
        <p:spPr>
          <a:xfrm>
            <a:off x="7500939" y="0"/>
            <a:ext cx="4691062" cy="6837298"/>
          </a:xfrm>
          <a:prstGeom prst="rect">
            <a:avLst/>
          </a:prstGeom>
          <a:blipFill dpi="0" rotWithShape="1">
            <a:blip r:embed="rId3"/>
            <a:srcRect/>
            <a:stretch>
              <a:fillRect l="-2000" r="-23000"/>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20265740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rmAutofit/>
          </a:bodyPr>
          <a:lstStyle/>
          <a:p>
            <a:pPr marL="0" indent="0">
              <a:buNone/>
              <a:defRPr>
                <a:effectLst/>
              </a:defRPr>
            </a:pPr>
            <a:r>
              <a:rPr lang="en-US" sz="2400" dirty="0">
                <a:solidFill>
                  <a:schemeClr val="bg1"/>
                </a:solidFill>
                <a:ea typeface="Inter UI" panose="020B0502030000000004" pitchFamily="34" charset="0"/>
              </a:rPr>
              <a:t>A data analytics application requires a service that can collect, process, and analyze clickstream data from various websites in real-time. Which of the following is the most suitable service to use for the application?</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Know</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the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servics</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AWS EMR </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Kinesis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AWS Glue</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Redshift</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324863412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rmAutofit/>
          </a:bodyPr>
          <a:lstStyle/>
          <a:p>
            <a:pPr marL="0" indent="0">
              <a:buNone/>
              <a:defRPr>
                <a:effectLst/>
              </a:defRPr>
            </a:pPr>
            <a:r>
              <a:rPr lang="en-US" sz="2400" dirty="0">
                <a:solidFill>
                  <a:schemeClr val="bg1"/>
                </a:solidFill>
                <a:ea typeface="Inter UI" panose="020B0502030000000004" pitchFamily="34" charset="0"/>
              </a:rPr>
              <a:t>A data analytics application requires a service that can </a:t>
            </a:r>
            <a:r>
              <a:rPr lang="en-US" sz="2400" dirty="0">
                <a:solidFill>
                  <a:srgbClr val="FFFF00"/>
                </a:solidFill>
                <a:ea typeface="Inter UI" panose="020B0502030000000004" pitchFamily="34" charset="0"/>
              </a:rPr>
              <a:t>collect, process, and analyze </a:t>
            </a:r>
            <a:r>
              <a:rPr lang="en-US" sz="2400" dirty="0">
                <a:solidFill>
                  <a:schemeClr val="bg1"/>
                </a:solidFill>
                <a:ea typeface="Inter UI" panose="020B0502030000000004" pitchFamily="34" charset="0"/>
              </a:rPr>
              <a:t>clickstream data from various websites in real-time. Which of the following is the most suitable service to use for the application?</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a:solidFill>
                  <a:schemeClr val="accent1">
                    <a:lumMod val="20000"/>
                    <a:lumOff val="80000"/>
                  </a:schemeClr>
                </a:solidFill>
                <a:latin typeface="Dosis" panose="02010703020202060003" pitchFamily="2" charset="0"/>
                <a:cs typeface="Segoe UI Light" panose="020B0502040204020203" pitchFamily="34" charset="0"/>
              </a:rPr>
              <a:t> – </a:t>
            </a:r>
            <a:r>
              <a:rPr lang="de-DE" sz="2400" dirty="0" err="1">
                <a:solidFill>
                  <a:schemeClr val="accent1">
                    <a:lumMod val="20000"/>
                    <a:lumOff val="80000"/>
                  </a:schemeClr>
                </a:solidFill>
                <a:latin typeface="Dosis" panose="02010703020202060003" pitchFamily="2" charset="0"/>
                <a:cs typeface="Segoe UI Light" panose="020B0502040204020203" pitchFamily="34" charset="0"/>
              </a:rPr>
              <a:t>Know</a:t>
            </a:r>
            <a:r>
              <a:rPr lang="de-DE" sz="2400" dirty="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a:solidFill>
                  <a:schemeClr val="accent1">
                    <a:lumMod val="20000"/>
                    <a:lumOff val="80000"/>
                  </a:schemeClr>
                </a:solidFill>
                <a:latin typeface="Dosis" panose="02010703020202060003" pitchFamily="2" charset="0"/>
                <a:cs typeface="Segoe UI Light" panose="020B0502040204020203" pitchFamily="34" charset="0"/>
              </a:rPr>
              <a:t>the</a:t>
            </a:r>
            <a:r>
              <a:rPr lang="de-DE" sz="2400" dirty="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a:solidFill>
                  <a:schemeClr val="accent1">
                    <a:lumMod val="20000"/>
                    <a:lumOff val="80000"/>
                  </a:schemeClr>
                </a:solidFill>
                <a:latin typeface="Dosis" panose="02010703020202060003" pitchFamily="2" charset="0"/>
                <a:cs typeface="Segoe UI Light" panose="020B0502040204020203" pitchFamily="34" charset="0"/>
              </a:rPr>
              <a:t>servics</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AWS EMR </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Kinesis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AWS Glue</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Redshift</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135214194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rmAutofit fontScale="92500"/>
          </a:bodyPr>
          <a:lstStyle/>
          <a:p>
            <a:pPr marL="0" indent="0">
              <a:buNone/>
              <a:defRPr>
                <a:effectLst/>
              </a:defRPr>
            </a:pPr>
            <a:r>
              <a:rPr lang="en-US" sz="2400" dirty="0">
                <a:solidFill>
                  <a:schemeClr val="bg1"/>
                </a:solidFill>
                <a:ea typeface="Inter UI" panose="020B0502030000000004" pitchFamily="34" charset="0"/>
              </a:rPr>
              <a:t>You are working as a Solutions Architect for a leading </a:t>
            </a:r>
            <a:r>
              <a:rPr lang="en-US" sz="2400" dirty="0" smtClean="0">
                <a:solidFill>
                  <a:schemeClr val="bg1"/>
                </a:solidFill>
                <a:ea typeface="Inter UI" panose="020B0502030000000004" pitchFamily="34" charset="0"/>
              </a:rPr>
              <a:t>crypto </a:t>
            </a:r>
            <a:r>
              <a:rPr lang="en-US" sz="2400" dirty="0">
                <a:solidFill>
                  <a:schemeClr val="bg1"/>
                </a:solidFill>
                <a:ea typeface="Inter UI" panose="020B0502030000000004" pitchFamily="34" charset="0"/>
              </a:rPr>
              <a:t>firm where you are responsible in ensuring that their applications are highly available and safe from common web security vulnerabilities. Which is the most suitable AWS service to use to mitigate Distributed Denial of Service (</a:t>
            </a:r>
            <a:r>
              <a:rPr lang="en-US" sz="2400" dirty="0" err="1">
                <a:solidFill>
                  <a:schemeClr val="bg1"/>
                </a:solidFill>
                <a:ea typeface="Inter UI" panose="020B0502030000000004" pitchFamily="34" charset="0"/>
              </a:rPr>
              <a:t>DDoS</a:t>
            </a:r>
            <a:r>
              <a:rPr lang="en-US" sz="2400" dirty="0">
                <a:solidFill>
                  <a:schemeClr val="bg1"/>
                </a:solidFill>
                <a:ea typeface="Inter UI" panose="020B0502030000000004" pitchFamily="34" charset="0"/>
              </a:rPr>
              <a:t>) attacks from hitting your back-end EC2 instances? </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Know</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the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servics</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AWS WAF </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AWS Shield</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AWS Guard Duty</a:t>
            </a:r>
          </a:p>
          <a:p>
            <a:pPr marL="457200" indent="-457200">
              <a:buFont typeface="+mj-lt"/>
              <a:buAutoNum type="arabicPeriod"/>
              <a:defRPr>
                <a:effectLst/>
              </a:defRPr>
            </a:pPr>
            <a:r>
              <a:rPr lang="en-US" sz="2400" dirty="0" err="1" smtClean="0">
                <a:solidFill>
                  <a:schemeClr val="bg1"/>
                </a:solidFill>
                <a:ea typeface="Inter UI" panose="020B0502030000000004" pitchFamily="34" charset="0"/>
              </a:rPr>
              <a:t>Cloudwatch</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25153775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3"/>
          <p:cNvSpPr txBox="1">
            <a:spLocks/>
          </p:cNvSpPr>
          <p:nvPr/>
        </p:nvSpPr>
        <p:spPr>
          <a:xfrm>
            <a:off x="0" y="0"/>
            <a:ext cx="448916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IAM &amp; Security</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Titel 2">
            <a:extLst>
              <a:ext uri="{FF2B5EF4-FFF2-40B4-BE49-F238E27FC236}">
                <a16:creationId xmlns:a16="http://schemas.microsoft.com/office/drawing/2014/main" id="{AFD60605-13EC-C249-8502-11CF5490E096}"/>
              </a:ext>
            </a:extLst>
          </p:cNvPr>
          <p:cNvSpPr>
            <a:spLocks noGrp="1"/>
          </p:cNvSpPr>
          <p:nvPr>
            <p:ph type="title"/>
          </p:nvPr>
        </p:nvSpPr>
        <p:spPr>
          <a:xfrm>
            <a:off x="838200" y="703132"/>
            <a:ext cx="10515600" cy="1325563"/>
          </a:xfrm>
        </p:spPr>
        <p:txBody>
          <a:bodyPr>
            <a:normAutofit/>
          </a:bodyPr>
          <a:lstStyle/>
          <a:p>
            <a:r>
              <a:rPr lang="de-DE" sz="3600" dirty="0" smtClean="0">
                <a:ln w="9525">
                  <a:solidFill>
                    <a:schemeClr val="tx1"/>
                  </a:solidFill>
                </a:ln>
                <a:solidFill>
                  <a:schemeClr val="bg1"/>
                </a:solidFill>
                <a:latin typeface="+mn-lt"/>
              </a:rPr>
              <a:t>IAM</a:t>
            </a:r>
            <a:endParaRPr lang="de-DE" sz="3600" dirty="0">
              <a:ln w="9525">
                <a:solidFill>
                  <a:schemeClr val="tx1"/>
                </a:solidFill>
              </a:ln>
              <a:solidFill>
                <a:schemeClr val="bg1"/>
              </a:solidFill>
              <a:latin typeface="+mn-lt"/>
            </a:endParaRPr>
          </a:p>
        </p:txBody>
      </p:sp>
      <p:sp>
        <p:nvSpPr>
          <p:cNvPr id="28" name="Textfeld 27">
            <a:extLst>
              <a:ext uri="{FF2B5EF4-FFF2-40B4-BE49-F238E27FC236}">
                <a16:creationId xmlns:a16="http://schemas.microsoft.com/office/drawing/2014/main" id="{931086A0-617D-414F-AEDA-BFFBB3B35D4E}"/>
              </a:ext>
            </a:extLst>
          </p:cNvPr>
          <p:cNvSpPr txBox="1"/>
          <p:nvPr/>
        </p:nvSpPr>
        <p:spPr>
          <a:xfrm>
            <a:off x="-5949" y="6375633"/>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16" name="Lorem ipsum dolor sit amet, consectetur adipiscing elit. Praesent ut lorem consequat, viverra ante eget, condimentum ipsum. Vivamus hendrerit.">
            <a:extLst>
              <a:ext uri="{FF2B5EF4-FFF2-40B4-BE49-F238E27FC236}">
                <a16:creationId xmlns:a16="http://schemas.microsoft.com/office/drawing/2014/main" id="{957C83F2-DBA1-8D4C-8E8D-2233D32F1831}"/>
              </a:ext>
            </a:extLst>
          </p:cNvPr>
          <p:cNvSpPr txBox="1">
            <a:spLocks/>
          </p:cNvSpPr>
          <p:nvPr/>
        </p:nvSpPr>
        <p:spPr>
          <a:xfrm>
            <a:off x="838200" y="1912016"/>
            <a:ext cx="5464074" cy="257896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indent="-571500"/>
            <a:r>
              <a:rPr lang="en-AU" sz="2000" dirty="0" smtClean="0">
                <a:solidFill>
                  <a:schemeClr val="accent1">
                    <a:lumMod val="20000"/>
                    <a:lumOff val="80000"/>
                  </a:schemeClr>
                </a:solidFill>
                <a:ea typeface="Inter UI" panose="020B0502030000000004" pitchFamily="34" charset="0"/>
              </a:rPr>
              <a:t>Users</a:t>
            </a:r>
            <a:endParaRPr lang="en-AU" sz="2000" dirty="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Roles</a:t>
            </a:r>
          </a:p>
          <a:p>
            <a:pPr marL="571500" indent="-571500"/>
            <a:r>
              <a:rPr lang="en-AU" sz="2000" dirty="0" smtClean="0">
                <a:solidFill>
                  <a:schemeClr val="accent1">
                    <a:lumMod val="20000"/>
                    <a:lumOff val="80000"/>
                  </a:schemeClr>
                </a:solidFill>
                <a:ea typeface="Inter UI" panose="020B0502030000000004" pitchFamily="34" charset="0"/>
              </a:rPr>
              <a:t>Groups</a:t>
            </a:r>
            <a:endParaRPr lang="en-AU" sz="2000" dirty="0">
              <a:solidFill>
                <a:schemeClr val="accent1">
                  <a:lumMod val="20000"/>
                  <a:lumOff val="80000"/>
                </a:schemeClr>
              </a:solidFill>
              <a:ea typeface="Inter UI" panose="020B0502030000000004" pitchFamily="34" charset="0"/>
            </a:endParaRPr>
          </a:p>
          <a:p>
            <a:pPr marL="571500" indent="-571500"/>
            <a:r>
              <a:rPr lang="en-AU" sz="2000" dirty="0" smtClean="0">
                <a:solidFill>
                  <a:schemeClr val="accent1">
                    <a:lumMod val="20000"/>
                    <a:lumOff val="80000"/>
                  </a:schemeClr>
                </a:solidFill>
                <a:ea typeface="Inter UI" panose="020B0502030000000004" pitchFamily="34" charset="0"/>
              </a:rPr>
              <a:t>Policies</a:t>
            </a:r>
            <a:endParaRPr lang="en-AU" sz="2000" dirty="0">
              <a:solidFill>
                <a:schemeClr val="accent1">
                  <a:lumMod val="20000"/>
                  <a:lumOff val="80000"/>
                </a:schemeClr>
              </a:solidFill>
              <a:ea typeface="Inter UI" panose="020B0502030000000004" pitchFamily="34" charset="0"/>
            </a:endParaRPr>
          </a:p>
          <a:p>
            <a:pPr marL="571500" indent="-571500"/>
            <a:r>
              <a:rPr lang="en-AU" sz="2000" dirty="0" err="1" smtClean="0">
                <a:solidFill>
                  <a:schemeClr val="accent1">
                    <a:lumMod val="20000"/>
                    <a:lumOff val="80000"/>
                  </a:schemeClr>
                </a:solidFill>
                <a:ea typeface="Inter UI" panose="020B0502030000000004" pitchFamily="34" charset="0"/>
              </a:rPr>
              <a:t>Identy</a:t>
            </a:r>
            <a:r>
              <a:rPr lang="en-AU" sz="2000" dirty="0" smtClean="0">
                <a:solidFill>
                  <a:schemeClr val="accent1">
                    <a:lumMod val="20000"/>
                    <a:lumOff val="80000"/>
                  </a:schemeClr>
                </a:solidFill>
                <a:ea typeface="Inter UI" panose="020B0502030000000004" pitchFamily="34" charset="0"/>
              </a:rPr>
              <a:t> Providers</a:t>
            </a:r>
            <a:endParaRPr lang="en-AU" sz="2000" dirty="0">
              <a:solidFill>
                <a:schemeClr val="accent1">
                  <a:lumMod val="20000"/>
                  <a:lumOff val="80000"/>
                </a:schemeClr>
              </a:solidFill>
              <a:ea typeface="Inter UI" panose="020B0502030000000004" pitchFamily="34" charset="0"/>
            </a:endParaRPr>
          </a:p>
          <a:p>
            <a:pPr marL="571500" indent="-571500"/>
            <a:r>
              <a:rPr lang="en-AU" sz="2000" dirty="0" err="1" smtClean="0">
                <a:solidFill>
                  <a:schemeClr val="accent1">
                    <a:lumMod val="20000"/>
                    <a:lumOff val="80000"/>
                  </a:schemeClr>
                </a:solidFill>
                <a:ea typeface="Inter UI" panose="020B0502030000000004" pitchFamily="34" charset="0"/>
              </a:rPr>
              <a:t>Cognito</a:t>
            </a:r>
            <a:endParaRPr lang="en-AU" sz="2000" dirty="0">
              <a:solidFill>
                <a:schemeClr val="accent1">
                  <a:lumMod val="20000"/>
                  <a:lumOff val="80000"/>
                </a:schemeClr>
              </a:solidFill>
              <a:ea typeface="Inter UI" panose="020B0502030000000004" pitchFamily="34" charset="0"/>
            </a:endParaRPr>
          </a:p>
        </p:txBody>
      </p:sp>
      <p:sp>
        <p:nvSpPr>
          <p:cNvPr id="18" name="Rechteck 17">
            <a:extLst>
              <a:ext uri="{FF2B5EF4-FFF2-40B4-BE49-F238E27FC236}">
                <a16:creationId xmlns:a16="http://schemas.microsoft.com/office/drawing/2014/main" id="{7C9593E1-8404-6E46-A387-06D2A55F63C8}"/>
              </a:ext>
            </a:extLst>
          </p:cNvPr>
          <p:cNvSpPr/>
          <p:nvPr/>
        </p:nvSpPr>
        <p:spPr>
          <a:xfrm>
            <a:off x="7500939" y="0"/>
            <a:ext cx="4691062" cy="6837298"/>
          </a:xfrm>
          <a:prstGeom prst="rect">
            <a:avLst/>
          </a:prstGeom>
          <a:blipFill dpi="0" rotWithShape="1">
            <a:blip r:embed="rId3"/>
            <a:srcRect/>
            <a:stretch>
              <a:fillRect l="-2000" r="-23000"/>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72467181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rmAutofit fontScale="92500"/>
          </a:bodyPr>
          <a:lstStyle/>
          <a:p>
            <a:pPr marL="0" indent="0">
              <a:buNone/>
              <a:defRPr>
                <a:effectLst/>
              </a:defRPr>
            </a:pPr>
            <a:r>
              <a:rPr lang="en-US" sz="2400" dirty="0">
                <a:solidFill>
                  <a:schemeClr val="bg1"/>
                </a:solidFill>
                <a:ea typeface="Inter UI" panose="020B0502030000000004" pitchFamily="34" charset="0"/>
              </a:rPr>
              <a:t>You are working as a Solutions Architect for a leading </a:t>
            </a:r>
            <a:r>
              <a:rPr lang="en-US" sz="2400" dirty="0" smtClean="0">
                <a:solidFill>
                  <a:schemeClr val="bg1"/>
                </a:solidFill>
                <a:ea typeface="Inter UI" panose="020B0502030000000004" pitchFamily="34" charset="0"/>
              </a:rPr>
              <a:t>crypto </a:t>
            </a:r>
            <a:r>
              <a:rPr lang="en-US" sz="2400" dirty="0">
                <a:solidFill>
                  <a:schemeClr val="bg1"/>
                </a:solidFill>
                <a:ea typeface="Inter UI" panose="020B0502030000000004" pitchFamily="34" charset="0"/>
              </a:rPr>
              <a:t>firm where you are responsible in ensuring that their applications are highly available and safe from common web security vulnerabilities. Which is the most suitable AWS service to use to mitigate </a:t>
            </a:r>
            <a:r>
              <a:rPr lang="en-US" sz="2400" dirty="0">
                <a:solidFill>
                  <a:srgbClr val="FFFF00"/>
                </a:solidFill>
                <a:ea typeface="Inter UI" panose="020B0502030000000004" pitchFamily="34" charset="0"/>
              </a:rPr>
              <a:t>Distributed Denial of Service (</a:t>
            </a:r>
            <a:r>
              <a:rPr lang="en-US" sz="2400" dirty="0" err="1">
                <a:solidFill>
                  <a:srgbClr val="FFFF00"/>
                </a:solidFill>
                <a:ea typeface="Inter UI" panose="020B0502030000000004" pitchFamily="34" charset="0"/>
              </a:rPr>
              <a:t>DDoS</a:t>
            </a:r>
            <a:r>
              <a:rPr lang="en-US" sz="2400" dirty="0">
                <a:solidFill>
                  <a:srgbClr val="FFFF00"/>
                </a:solidFill>
                <a:ea typeface="Inter UI" panose="020B0502030000000004" pitchFamily="34" charset="0"/>
              </a:rPr>
              <a:t>) attacks </a:t>
            </a:r>
            <a:r>
              <a:rPr lang="en-US" sz="2400" dirty="0">
                <a:solidFill>
                  <a:schemeClr val="bg1"/>
                </a:solidFill>
                <a:ea typeface="Inter UI" panose="020B0502030000000004" pitchFamily="34" charset="0"/>
              </a:rPr>
              <a:t>from hitting your back-end EC2 instances? </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Know</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the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servics</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AWS WAF </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AWS Shield</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AWS Guard Duty</a:t>
            </a:r>
          </a:p>
          <a:p>
            <a:pPr marL="457200" indent="-457200">
              <a:buFont typeface="+mj-lt"/>
              <a:buAutoNum type="arabicPeriod"/>
              <a:defRPr>
                <a:effectLst/>
              </a:defRPr>
            </a:pPr>
            <a:r>
              <a:rPr lang="en-US" sz="2400" dirty="0" err="1" smtClean="0">
                <a:solidFill>
                  <a:schemeClr val="bg1"/>
                </a:solidFill>
                <a:ea typeface="Inter UI" panose="020B0502030000000004" pitchFamily="34" charset="0"/>
              </a:rPr>
              <a:t>Cloudwatch</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38026804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3"/>
          <p:cNvSpPr txBox="1">
            <a:spLocks/>
          </p:cNvSpPr>
          <p:nvPr/>
        </p:nvSpPr>
        <p:spPr>
          <a:xfrm>
            <a:off x="0" y="0"/>
            <a:ext cx="448916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Databases</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Titel 2">
            <a:extLst>
              <a:ext uri="{FF2B5EF4-FFF2-40B4-BE49-F238E27FC236}">
                <a16:creationId xmlns:a16="http://schemas.microsoft.com/office/drawing/2014/main" id="{AFD60605-13EC-C249-8502-11CF5490E096}"/>
              </a:ext>
            </a:extLst>
          </p:cNvPr>
          <p:cNvSpPr>
            <a:spLocks noGrp="1"/>
          </p:cNvSpPr>
          <p:nvPr>
            <p:ph type="title"/>
          </p:nvPr>
        </p:nvSpPr>
        <p:spPr>
          <a:xfrm>
            <a:off x="2088267" y="703132"/>
            <a:ext cx="6314954" cy="1325563"/>
          </a:xfrm>
        </p:spPr>
        <p:txBody>
          <a:bodyPr>
            <a:normAutofit/>
          </a:bodyPr>
          <a:lstStyle/>
          <a:p>
            <a:r>
              <a:rPr lang="de-DE" sz="3600" dirty="0" smtClean="0">
                <a:ln w="9525">
                  <a:solidFill>
                    <a:schemeClr val="tx1"/>
                  </a:solidFill>
                </a:ln>
                <a:solidFill>
                  <a:schemeClr val="bg1"/>
                </a:solidFill>
                <a:latin typeface="+mn-lt"/>
              </a:rPr>
              <a:t>SQL		 </a:t>
            </a:r>
            <a:r>
              <a:rPr lang="de-DE" sz="3600" dirty="0" err="1" smtClean="0">
                <a:ln w="9525">
                  <a:solidFill>
                    <a:schemeClr val="tx1"/>
                  </a:solidFill>
                </a:ln>
                <a:solidFill>
                  <a:schemeClr val="bg1"/>
                </a:solidFill>
                <a:latin typeface="+mn-lt"/>
              </a:rPr>
              <a:t>vs</a:t>
            </a:r>
            <a:r>
              <a:rPr lang="de-DE" sz="3600" dirty="0" smtClean="0">
                <a:ln w="9525">
                  <a:solidFill>
                    <a:schemeClr val="tx1"/>
                  </a:solidFill>
                </a:ln>
                <a:solidFill>
                  <a:schemeClr val="bg1"/>
                </a:solidFill>
                <a:latin typeface="+mn-lt"/>
              </a:rPr>
              <a:t> 		</a:t>
            </a:r>
            <a:r>
              <a:rPr lang="de-DE" sz="3600" dirty="0" err="1" smtClean="0">
                <a:ln w="9525">
                  <a:solidFill>
                    <a:schemeClr val="tx1"/>
                  </a:solidFill>
                </a:ln>
                <a:solidFill>
                  <a:schemeClr val="bg1"/>
                </a:solidFill>
                <a:latin typeface="+mn-lt"/>
              </a:rPr>
              <a:t>NoSQL</a:t>
            </a:r>
            <a:endParaRPr lang="de-DE" sz="3600" dirty="0">
              <a:ln w="9525">
                <a:solidFill>
                  <a:schemeClr val="tx1"/>
                </a:solidFill>
              </a:ln>
              <a:solidFill>
                <a:schemeClr val="bg1"/>
              </a:solidFill>
              <a:latin typeface="+mn-lt"/>
            </a:endParaRPr>
          </a:p>
        </p:txBody>
      </p:sp>
      <p:sp>
        <p:nvSpPr>
          <p:cNvPr id="28" name="Textfeld 27">
            <a:extLst>
              <a:ext uri="{FF2B5EF4-FFF2-40B4-BE49-F238E27FC236}">
                <a16:creationId xmlns:a16="http://schemas.microsoft.com/office/drawing/2014/main" id="{931086A0-617D-414F-AEDA-BFFBB3B35D4E}"/>
              </a:ext>
            </a:extLst>
          </p:cNvPr>
          <p:cNvSpPr txBox="1"/>
          <p:nvPr/>
        </p:nvSpPr>
        <p:spPr>
          <a:xfrm>
            <a:off x="-5949" y="6375633"/>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16" name="Lorem ipsum dolor sit amet, consectetur adipiscing elit. Praesent ut lorem consequat, viverra ante eget, condimentum ipsum. Vivamus hendrerit.">
            <a:extLst>
              <a:ext uri="{FF2B5EF4-FFF2-40B4-BE49-F238E27FC236}">
                <a16:creationId xmlns:a16="http://schemas.microsoft.com/office/drawing/2014/main" id="{957C83F2-DBA1-8D4C-8E8D-2233D32F1831}"/>
              </a:ext>
            </a:extLst>
          </p:cNvPr>
          <p:cNvSpPr txBox="1">
            <a:spLocks/>
          </p:cNvSpPr>
          <p:nvPr/>
        </p:nvSpPr>
        <p:spPr>
          <a:xfrm>
            <a:off x="838200" y="1912016"/>
            <a:ext cx="4323347" cy="432390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indent="-571500"/>
            <a:r>
              <a:rPr lang="en-AU" sz="2000" dirty="0">
                <a:solidFill>
                  <a:schemeClr val="accent1">
                    <a:lumMod val="20000"/>
                    <a:lumOff val="80000"/>
                  </a:schemeClr>
                </a:solidFill>
                <a:ea typeface="Inter UI" panose="020B0502030000000004" pitchFamily="34" charset="0"/>
              </a:rPr>
              <a:t>r</a:t>
            </a:r>
            <a:r>
              <a:rPr lang="en-AU" sz="2000" dirty="0" smtClean="0">
                <a:solidFill>
                  <a:schemeClr val="accent1">
                    <a:lumMod val="20000"/>
                    <a:lumOff val="80000"/>
                  </a:schemeClr>
                </a:solidFill>
                <a:ea typeface="Inter UI" panose="020B0502030000000004" pitchFamily="34" charset="0"/>
              </a:rPr>
              <a:t>elational</a:t>
            </a:r>
          </a:p>
          <a:p>
            <a:pPr marL="571500" indent="-571500"/>
            <a:r>
              <a:rPr lang="en-AU" sz="2000" dirty="0">
                <a:solidFill>
                  <a:schemeClr val="accent1">
                    <a:lumMod val="20000"/>
                    <a:lumOff val="80000"/>
                  </a:schemeClr>
                </a:solidFill>
                <a:ea typeface="Inter UI" panose="020B0502030000000004" pitchFamily="34" charset="0"/>
              </a:rPr>
              <a:t>c</a:t>
            </a:r>
            <a:r>
              <a:rPr lang="en-AU" sz="2000" dirty="0" smtClean="0">
                <a:solidFill>
                  <a:schemeClr val="accent1">
                    <a:lumMod val="20000"/>
                    <a:lumOff val="80000"/>
                  </a:schemeClr>
                </a:solidFill>
                <a:ea typeface="Inter UI" panose="020B0502030000000004" pitchFamily="34" charset="0"/>
              </a:rPr>
              <a:t>omplex queries</a:t>
            </a:r>
          </a:p>
          <a:p>
            <a:pPr marL="571500" indent="-571500"/>
            <a:r>
              <a:rPr lang="en-AU" sz="2000" dirty="0">
                <a:solidFill>
                  <a:schemeClr val="accent1">
                    <a:lumMod val="20000"/>
                    <a:lumOff val="80000"/>
                  </a:schemeClr>
                </a:solidFill>
                <a:ea typeface="Inter UI" panose="020B0502030000000004" pitchFamily="34" charset="0"/>
              </a:rPr>
              <a:t>m</a:t>
            </a:r>
            <a:r>
              <a:rPr lang="en-AU" sz="2000" dirty="0" smtClean="0">
                <a:solidFill>
                  <a:schemeClr val="accent1">
                    <a:lumMod val="20000"/>
                    <a:lumOff val="80000"/>
                  </a:schemeClr>
                </a:solidFill>
                <a:ea typeface="Inter UI" panose="020B0502030000000004" pitchFamily="34" charset="0"/>
              </a:rPr>
              <a:t>any Joins</a:t>
            </a:r>
          </a:p>
          <a:p>
            <a:pPr marL="571500" indent="-571500"/>
            <a:r>
              <a:rPr lang="en-AU" sz="2000" dirty="0" smtClean="0">
                <a:solidFill>
                  <a:schemeClr val="accent1">
                    <a:lumMod val="20000"/>
                    <a:lumOff val="80000"/>
                  </a:schemeClr>
                </a:solidFill>
                <a:ea typeface="Inter UI" panose="020B0502030000000004" pitchFamily="34" charset="0"/>
              </a:rPr>
              <a:t>OLTP</a:t>
            </a:r>
          </a:p>
          <a:p>
            <a:pPr marL="571500" indent="-571500"/>
            <a:r>
              <a:rPr lang="en-AU" sz="2000" dirty="0" smtClean="0">
                <a:solidFill>
                  <a:schemeClr val="accent1">
                    <a:lumMod val="20000"/>
                    <a:lumOff val="80000"/>
                  </a:schemeClr>
                </a:solidFill>
                <a:ea typeface="Inter UI" panose="020B0502030000000004" pitchFamily="34" charset="0"/>
              </a:rPr>
              <a:t>Vendors like (Oracle, </a:t>
            </a:r>
            <a:r>
              <a:rPr lang="en-AU" sz="2000" dirty="0" err="1" smtClean="0">
                <a:solidFill>
                  <a:schemeClr val="accent1">
                    <a:lumMod val="20000"/>
                    <a:lumOff val="80000"/>
                  </a:schemeClr>
                </a:solidFill>
                <a:ea typeface="Inter UI" panose="020B0502030000000004" pitchFamily="34" charset="0"/>
              </a:rPr>
              <a:t>Postgres</a:t>
            </a:r>
            <a:r>
              <a:rPr lang="en-AU" sz="2000" dirty="0" smtClean="0">
                <a:solidFill>
                  <a:schemeClr val="accent1">
                    <a:lumMod val="20000"/>
                    <a:lumOff val="80000"/>
                  </a:schemeClr>
                </a:solidFill>
                <a:ea typeface="Inter UI" panose="020B0502030000000004" pitchFamily="34" charset="0"/>
              </a:rPr>
              <a:t>, MySQL, </a:t>
            </a:r>
            <a:r>
              <a:rPr lang="en-AU" sz="2000" dirty="0" err="1" smtClean="0">
                <a:solidFill>
                  <a:schemeClr val="accent1">
                    <a:lumMod val="20000"/>
                    <a:lumOff val="80000"/>
                  </a:schemeClr>
                </a:solidFill>
                <a:ea typeface="Inter UI" panose="020B0502030000000004" pitchFamily="34" charset="0"/>
              </a:rPr>
              <a:t>SQLServer</a:t>
            </a:r>
            <a:r>
              <a:rPr lang="en-AU" sz="2000" dirty="0" smtClean="0">
                <a:solidFill>
                  <a:schemeClr val="accent1">
                    <a:lumMod val="20000"/>
                    <a:lumOff val="80000"/>
                  </a:schemeClr>
                </a:solidFill>
                <a:ea typeface="Inter UI" panose="020B0502030000000004" pitchFamily="34" charset="0"/>
              </a:rPr>
              <a:t>)</a:t>
            </a:r>
          </a:p>
          <a:p>
            <a:pPr marL="571500" indent="-571500"/>
            <a:endParaRPr lang="en-AU" sz="2000" dirty="0">
              <a:solidFill>
                <a:schemeClr val="accent1">
                  <a:lumMod val="20000"/>
                  <a:lumOff val="80000"/>
                </a:schemeClr>
              </a:solidFill>
              <a:ea typeface="Inter UI" panose="020B0502030000000004" pitchFamily="34" charset="0"/>
            </a:endParaRPr>
          </a:p>
        </p:txBody>
      </p:sp>
      <p:sp>
        <p:nvSpPr>
          <p:cNvPr id="8" name="Lorem ipsum dolor sit amet, consectetur adipiscing elit. Praesent ut lorem consequat, viverra ante eget, condimentum ipsum. Vivamus hendrerit.">
            <a:extLst>
              <a:ext uri="{FF2B5EF4-FFF2-40B4-BE49-F238E27FC236}">
                <a16:creationId xmlns:a16="http://schemas.microsoft.com/office/drawing/2014/main" id="{957C83F2-DBA1-8D4C-8E8D-2233D32F1831}"/>
              </a:ext>
            </a:extLst>
          </p:cNvPr>
          <p:cNvSpPr txBox="1">
            <a:spLocks/>
          </p:cNvSpPr>
          <p:nvPr/>
        </p:nvSpPr>
        <p:spPr>
          <a:xfrm>
            <a:off x="5670884" y="2015658"/>
            <a:ext cx="4323347" cy="371137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indent="-571500"/>
            <a:r>
              <a:rPr lang="en-AU" sz="2000" dirty="0">
                <a:solidFill>
                  <a:schemeClr val="accent1">
                    <a:lumMod val="20000"/>
                    <a:lumOff val="80000"/>
                  </a:schemeClr>
                </a:solidFill>
                <a:ea typeface="Inter UI" panose="020B0502030000000004" pitchFamily="34" charset="0"/>
              </a:rPr>
              <a:t>u</a:t>
            </a:r>
            <a:r>
              <a:rPr lang="en-AU" sz="2000" dirty="0" smtClean="0">
                <a:solidFill>
                  <a:schemeClr val="accent1">
                    <a:lumMod val="20000"/>
                    <a:lumOff val="80000"/>
                  </a:schemeClr>
                </a:solidFill>
                <a:ea typeface="Inter UI" panose="020B0502030000000004" pitchFamily="34" charset="0"/>
              </a:rPr>
              <a:t>nstructured data</a:t>
            </a:r>
          </a:p>
          <a:p>
            <a:pPr marL="571500" indent="-571500"/>
            <a:r>
              <a:rPr lang="en-AU" sz="2000" dirty="0" err="1">
                <a:solidFill>
                  <a:schemeClr val="accent1">
                    <a:lumMod val="20000"/>
                    <a:lumOff val="80000"/>
                  </a:schemeClr>
                </a:solidFill>
                <a:ea typeface="Inter UI" panose="020B0502030000000004" pitchFamily="34" charset="0"/>
              </a:rPr>
              <a:t>h</a:t>
            </a:r>
            <a:r>
              <a:rPr lang="en-AU" sz="2000" dirty="0" err="1" smtClean="0">
                <a:solidFill>
                  <a:schemeClr val="accent1">
                    <a:lumMod val="20000"/>
                    <a:lumOff val="80000"/>
                  </a:schemeClr>
                </a:solidFill>
                <a:ea typeface="Inter UI" panose="020B0502030000000004" pitchFamily="34" charset="0"/>
              </a:rPr>
              <a:t>igly</a:t>
            </a:r>
            <a:r>
              <a:rPr lang="en-AU" sz="2000" dirty="0" smtClean="0">
                <a:solidFill>
                  <a:schemeClr val="accent1">
                    <a:lumMod val="20000"/>
                    <a:lumOff val="80000"/>
                  </a:schemeClr>
                </a:solidFill>
                <a:ea typeface="Inter UI" panose="020B0502030000000004" pitchFamily="34" charset="0"/>
              </a:rPr>
              <a:t> scalable</a:t>
            </a:r>
          </a:p>
          <a:p>
            <a:pPr marL="571500" indent="-571500"/>
            <a:r>
              <a:rPr lang="en-AU" sz="2000" dirty="0" smtClean="0">
                <a:solidFill>
                  <a:schemeClr val="accent1">
                    <a:lumMod val="20000"/>
                    <a:lumOff val="80000"/>
                  </a:schemeClr>
                </a:solidFill>
                <a:ea typeface="Inter UI" panose="020B0502030000000004" pitchFamily="34" charset="0"/>
              </a:rPr>
              <a:t>key-value</a:t>
            </a:r>
          </a:p>
          <a:p>
            <a:pPr marL="571500" indent="-571500"/>
            <a:r>
              <a:rPr lang="en-AU" sz="2000" dirty="0" smtClean="0">
                <a:solidFill>
                  <a:schemeClr val="accent1">
                    <a:lumMod val="20000"/>
                    <a:lumOff val="80000"/>
                  </a:schemeClr>
                </a:solidFill>
                <a:ea typeface="Inter UI" panose="020B0502030000000004" pitchFamily="34" charset="0"/>
              </a:rPr>
              <a:t>OLAP</a:t>
            </a:r>
          </a:p>
          <a:p>
            <a:pPr marL="571500" indent="-571500"/>
            <a:r>
              <a:rPr lang="en-AU" sz="2000" dirty="0" smtClean="0">
                <a:solidFill>
                  <a:schemeClr val="accent1">
                    <a:lumMod val="20000"/>
                    <a:lumOff val="80000"/>
                  </a:schemeClr>
                </a:solidFill>
                <a:ea typeface="Inter UI" panose="020B0502030000000004" pitchFamily="34" charset="0"/>
              </a:rPr>
              <a:t>documents</a:t>
            </a:r>
          </a:p>
          <a:p>
            <a:pPr marL="571500" indent="-571500"/>
            <a:endParaRPr lang="en-AU" sz="2000" dirty="0">
              <a:solidFill>
                <a:schemeClr val="accent1">
                  <a:lumMod val="20000"/>
                  <a:lumOff val="80000"/>
                </a:schemeClr>
              </a:solidFill>
              <a:ea typeface="Inter UI" panose="020B0502030000000004" pitchFamily="34" charset="0"/>
            </a:endParaRPr>
          </a:p>
        </p:txBody>
      </p:sp>
    </p:spTree>
    <p:extLst>
      <p:ext uri="{BB962C8B-B14F-4D97-AF65-F5344CB8AC3E}">
        <p14:creationId xmlns:p14="http://schemas.microsoft.com/office/powerpoint/2010/main" val="153153435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A </a:t>
            </a:r>
            <a:r>
              <a:rPr lang="en-US" sz="2000" dirty="0" smtClean="0">
                <a:solidFill>
                  <a:schemeClr val="bg1"/>
                </a:solidFill>
                <a:ea typeface="Inter UI" panose="020B0502030000000004" pitchFamily="34" charset="0"/>
              </a:rPr>
              <a:t>movie </a:t>
            </a:r>
            <a:r>
              <a:rPr lang="en-US" sz="2000" dirty="0">
                <a:solidFill>
                  <a:schemeClr val="bg1"/>
                </a:solidFill>
                <a:ea typeface="Inter UI" panose="020B0502030000000004" pitchFamily="34" charset="0"/>
              </a:rPr>
              <a:t>publishing company is building a multitier web application that requires a key-value store which will save the document models. Each model is composed of band ID, album ID, song ID, composer ID, lyrics, and other data. The web tier will be hosted in an Amazon ECS cluster with AWS </a:t>
            </a:r>
            <a:r>
              <a:rPr lang="en-US" sz="2000" dirty="0" err="1">
                <a:solidFill>
                  <a:schemeClr val="bg1"/>
                </a:solidFill>
                <a:ea typeface="Inter UI" panose="020B0502030000000004" pitchFamily="34" charset="0"/>
              </a:rPr>
              <a:t>Fargate</a:t>
            </a:r>
            <a:r>
              <a:rPr lang="en-US" sz="2000" dirty="0">
                <a:solidFill>
                  <a:schemeClr val="bg1"/>
                </a:solidFill>
                <a:ea typeface="Inter UI" panose="020B0502030000000004" pitchFamily="34" charset="0"/>
              </a:rPr>
              <a:t> launch type.</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is the MOST suitable setup for the database-tier?</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Know</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the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services</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RDS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Aurora</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Amazon </a:t>
            </a:r>
            <a:r>
              <a:rPr lang="en-US" sz="2400" dirty="0" err="1" smtClean="0">
                <a:solidFill>
                  <a:schemeClr val="bg1"/>
                </a:solidFill>
                <a:ea typeface="Inter UI" panose="020B0502030000000004" pitchFamily="34" charset="0"/>
              </a:rPr>
              <a:t>Workdocs</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Dynamo</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181833312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A </a:t>
            </a:r>
            <a:r>
              <a:rPr lang="en-US" sz="2000" dirty="0" smtClean="0">
                <a:solidFill>
                  <a:schemeClr val="bg1"/>
                </a:solidFill>
                <a:ea typeface="Inter UI" panose="020B0502030000000004" pitchFamily="34" charset="0"/>
              </a:rPr>
              <a:t>movie </a:t>
            </a:r>
            <a:r>
              <a:rPr lang="en-US" sz="2000" dirty="0">
                <a:solidFill>
                  <a:schemeClr val="bg1"/>
                </a:solidFill>
                <a:ea typeface="Inter UI" panose="020B0502030000000004" pitchFamily="34" charset="0"/>
              </a:rPr>
              <a:t>publishing company is building a multitier web application that requires </a:t>
            </a:r>
            <a:r>
              <a:rPr lang="en-US" sz="2000" dirty="0">
                <a:solidFill>
                  <a:srgbClr val="FFFF00"/>
                </a:solidFill>
                <a:ea typeface="Inter UI" panose="020B0502030000000004" pitchFamily="34" charset="0"/>
              </a:rPr>
              <a:t>a key-value store </a:t>
            </a:r>
            <a:r>
              <a:rPr lang="en-US" sz="2000" dirty="0">
                <a:solidFill>
                  <a:schemeClr val="bg1"/>
                </a:solidFill>
                <a:ea typeface="Inter UI" panose="020B0502030000000004" pitchFamily="34" charset="0"/>
              </a:rPr>
              <a:t>which will save the document models. Each model is composed of band ID, album ID, song ID, composer ID, lyrics, and other data. The web tier will be hosted in an Amazon ECS cluster with AWS </a:t>
            </a:r>
            <a:r>
              <a:rPr lang="en-US" sz="2000" dirty="0" err="1">
                <a:solidFill>
                  <a:schemeClr val="bg1"/>
                </a:solidFill>
                <a:ea typeface="Inter UI" panose="020B0502030000000004" pitchFamily="34" charset="0"/>
              </a:rPr>
              <a:t>Fargate</a:t>
            </a:r>
            <a:r>
              <a:rPr lang="en-US" sz="2000" dirty="0">
                <a:solidFill>
                  <a:schemeClr val="bg1"/>
                </a:solidFill>
                <a:ea typeface="Inter UI" panose="020B0502030000000004" pitchFamily="34" charset="0"/>
              </a:rPr>
              <a:t> launch type.</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is the MOST suitable setup for the database-tier?</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RDS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Aurora</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Amazon </a:t>
            </a:r>
            <a:r>
              <a:rPr lang="en-US" sz="2400" dirty="0" err="1" smtClean="0">
                <a:solidFill>
                  <a:schemeClr val="bg1"/>
                </a:solidFill>
                <a:ea typeface="Inter UI" panose="020B0502030000000004" pitchFamily="34" charset="0"/>
              </a:rPr>
              <a:t>Workdocs</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rgbClr val="FFFF00"/>
                </a:solidFill>
                <a:ea typeface="Inter UI" panose="020B0502030000000004" pitchFamily="34" charset="0"/>
              </a:rPr>
              <a:t>Dynamo</a:t>
            </a:r>
            <a:endParaRPr lang="en-US" sz="2400" dirty="0">
              <a:solidFill>
                <a:srgbClr val="FFFF00"/>
              </a:solidFill>
              <a:ea typeface="Inter UI" panose="020B0502030000000004" pitchFamily="34" charset="0"/>
            </a:endParaRPr>
          </a:p>
        </p:txBody>
      </p:sp>
    </p:spTree>
    <p:extLst>
      <p:ext uri="{BB962C8B-B14F-4D97-AF65-F5344CB8AC3E}">
        <p14:creationId xmlns:p14="http://schemas.microsoft.com/office/powerpoint/2010/main" val="90783417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You are working for an online hotel booking firm with terabytes of customer data coming from your websites and applications. There is an annual corporate meeting where you need to present the booking behavior and acquire new insights from your customers’ data. You are looking for a service to perform super-fast analytics on massive data sets in near real-time.   </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services gives you the ability to store huge amounts of data and perform quick and flexible queries on it? </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945472"/>
            <a:ext cx="10515600" cy="21545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RDS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Redshift</a:t>
            </a:r>
          </a:p>
          <a:p>
            <a:pPr marL="457200" indent="-457200">
              <a:buFont typeface="+mj-lt"/>
              <a:buAutoNum type="arabicPeriod"/>
              <a:defRPr>
                <a:effectLst/>
              </a:defRPr>
            </a:pPr>
            <a:r>
              <a:rPr lang="en-US" sz="2400" dirty="0" err="1" smtClean="0">
                <a:solidFill>
                  <a:schemeClr val="bg1"/>
                </a:solidFill>
                <a:ea typeface="Inter UI" panose="020B0502030000000004" pitchFamily="34" charset="0"/>
              </a:rPr>
              <a:t>ElastiCache</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Dynamo</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233866757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You are working for an online hotel booking firm with terabytes of customer data coming from your websites and applications. There is an annual corporate meeting where you need to present the booking behavior and acquire new insights from your customers’ data. You are looking for a service to </a:t>
            </a:r>
            <a:r>
              <a:rPr lang="en-US" sz="2000" dirty="0">
                <a:solidFill>
                  <a:srgbClr val="FFFF00"/>
                </a:solidFill>
                <a:ea typeface="Inter UI" panose="020B0502030000000004" pitchFamily="34" charset="0"/>
              </a:rPr>
              <a:t>perform super-fast analytics</a:t>
            </a:r>
            <a:r>
              <a:rPr lang="en-US" sz="2000" dirty="0">
                <a:solidFill>
                  <a:schemeClr val="bg1"/>
                </a:solidFill>
                <a:ea typeface="Inter UI" panose="020B0502030000000004" pitchFamily="34" charset="0"/>
              </a:rPr>
              <a:t> on massive data sets in near real-time.   </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services gives you the ability to store huge amounts of data and perform quick and flexible queries on it? </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945472"/>
            <a:ext cx="10515600" cy="21545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RDS</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Redshift</a:t>
            </a:r>
          </a:p>
          <a:p>
            <a:pPr marL="457200" indent="-457200">
              <a:buFont typeface="+mj-lt"/>
              <a:buAutoNum type="arabicPeriod"/>
              <a:defRPr>
                <a:effectLst/>
              </a:defRPr>
            </a:pPr>
            <a:r>
              <a:rPr lang="en-US" sz="2400" dirty="0" err="1" smtClean="0">
                <a:solidFill>
                  <a:schemeClr val="bg1"/>
                </a:solidFill>
                <a:ea typeface="Inter UI" panose="020B0502030000000004" pitchFamily="34" charset="0"/>
              </a:rPr>
              <a:t>ElastiCache</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Dynamo</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401498543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A </a:t>
            </a:r>
            <a:r>
              <a:rPr lang="en-US" sz="2000" dirty="0" smtClean="0">
                <a:solidFill>
                  <a:schemeClr val="bg1"/>
                </a:solidFill>
                <a:ea typeface="Inter UI" panose="020B0502030000000004" pitchFamily="34" charset="0"/>
              </a:rPr>
              <a:t>automotive </a:t>
            </a:r>
            <a:r>
              <a:rPr lang="en-US" sz="2000" dirty="0">
                <a:solidFill>
                  <a:schemeClr val="bg1"/>
                </a:solidFill>
                <a:ea typeface="Inter UI" panose="020B0502030000000004" pitchFamily="34" charset="0"/>
              </a:rPr>
              <a:t>company instructed you to automate the recurring tasks in your department such as patch management, infrastructure selection, and data synchronization to improve their current processes. You need to have a service which can coordinate multiple AWS services into </a:t>
            </a:r>
            <a:r>
              <a:rPr lang="en-US" sz="2000" dirty="0" err="1">
                <a:solidFill>
                  <a:schemeClr val="bg1"/>
                </a:solidFill>
                <a:ea typeface="Inter UI" panose="020B0502030000000004" pitchFamily="34" charset="0"/>
              </a:rPr>
              <a:t>serverless</a:t>
            </a:r>
            <a:r>
              <a:rPr lang="en-US" sz="2000" dirty="0">
                <a:solidFill>
                  <a:schemeClr val="bg1"/>
                </a:solidFill>
                <a:ea typeface="Inter UI" panose="020B0502030000000004" pitchFamily="34" charset="0"/>
              </a:rPr>
              <a:t> workflows.   </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is the most cost-effective service to use in this scenario?</a:t>
            </a:r>
            <a:endParaRPr lang="en-US" sz="2000" dirty="0">
              <a:solidFill>
                <a:schemeClr val="bg1"/>
              </a:solidFill>
              <a:ea typeface="Inter UI" panose="020B0502030000000004" pitchFamily="34"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945472"/>
            <a:ext cx="10515600" cy="215453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SWF</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Lambda</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AWS Step Functions</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SQS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ECS</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199711155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A </a:t>
            </a:r>
            <a:r>
              <a:rPr lang="en-US" sz="2000" dirty="0" smtClean="0">
                <a:solidFill>
                  <a:schemeClr val="bg1"/>
                </a:solidFill>
                <a:ea typeface="Inter UI" panose="020B0502030000000004" pitchFamily="34" charset="0"/>
              </a:rPr>
              <a:t>automotive </a:t>
            </a:r>
            <a:r>
              <a:rPr lang="en-US" sz="2000" dirty="0">
                <a:solidFill>
                  <a:schemeClr val="bg1"/>
                </a:solidFill>
                <a:ea typeface="Inter UI" panose="020B0502030000000004" pitchFamily="34" charset="0"/>
              </a:rPr>
              <a:t>company instructed you to automate the recurring tasks in your department such as patch management, infrastructure selection, and data synchronization to improve their current processes. You need to have a service which can </a:t>
            </a:r>
            <a:r>
              <a:rPr lang="en-US" sz="2000" dirty="0">
                <a:solidFill>
                  <a:srgbClr val="FFFF00"/>
                </a:solidFill>
                <a:ea typeface="Inter UI" panose="020B0502030000000004" pitchFamily="34" charset="0"/>
              </a:rPr>
              <a:t>coordinate multiple AWS services into </a:t>
            </a:r>
            <a:r>
              <a:rPr lang="en-US" sz="2000" dirty="0" err="1">
                <a:solidFill>
                  <a:srgbClr val="FFFF00"/>
                </a:solidFill>
                <a:ea typeface="Inter UI" panose="020B0502030000000004" pitchFamily="34" charset="0"/>
              </a:rPr>
              <a:t>serverless</a:t>
            </a:r>
            <a:r>
              <a:rPr lang="en-US" sz="2000" dirty="0">
                <a:solidFill>
                  <a:srgbClr val="FFFF00"/>
                </a:solidFill>
                <a:ea typeface="Inter UI" panose="020B0502030000000004" pitchFamily="34" charset="0"/>
              </a:rPr>
              <a:t> workflows.   </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is the most cost-effective service to use in this scenario?</a:t>
            </a:r>
            <a:endParaRPr lang="en-US" sz="2000" dirty="0">
              <a:solidFill>
                <a:schemeClr val="bg1"/>
              </a:solidFill>
              <a:ea typeface="Inter UI" panose="020B0502030000000004" pitchFamily="34"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945472"/>
            <a:ext cx="10515600" cy="215453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SWF</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Lambda</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rgbClr val="FFFF00"/>
                </a:solidFill>
                <a:ea typeface="Inter UI" panose="020B0502030000000004" pitchFamily="34" charset="0"/>
              </a:rPr>
              <a:t>AWS Step Functions</a:t>
            </a:r>
            <a:endParaRPr lang="en-US" sz="2400" dirty="0" smtClean="0">
              <a:solidFill>
                <a:srgbClr val="FFFF00"/>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SQS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ECS</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420048668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3"/>
          <p:cNvSpPr txBox="1">
            <a:spLocks/>
          </p:cNvSpPr>
          <p:nvPr/>
        </p:nvSpPr>
        <p:spPr>
          <a:xfrm>
            <a:off x="-1" y="0"/>
            <a:ext cx="7870785"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Documentation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&amp;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Whitebooks</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dirty="0">
                <a:solidFill>
                  <a:schemeClr val="accent1">
                    <a:lumMod val="20000"/>
                    <a:lumOff val="80000"/>
                  </a:schemeClr>
                </a:solidFill>
                <a:latin typeface="Dosis" panose="02010703020202060003" pitchFamily="2" charset="0"/>
                <a:cs typeface="Segoe UI Light" panose="020B0502040204020203" pitchFamily="34" charset="0"/>
              </a:rPr>
              <a:t>The </a:t>
            </a:r>
            <a:r>
              <a:rPr lang="de-DE" sz="2400" dirty="0" err="1">
                <a:solidFill>
                  <a:schemeClr val="accent1">
                    <a:lumMod val="20000"/>
                    <a:lumOff val="80000"/>
                  </a:schemeClr>
                </a:solidFill>
                <a:latin typeface="Dosis" panose="02010703020202060003" pitchFamily="2" charset="0"/>
                <a:cs typeface="Segoe UI Light" panose="020B0502040204020203" pitchFamily="34" charset="0"/>
              </a:rPr>
              <a:t>five</a:t>
            </a:r>
            <a:r>
              <a:rPr lang="de-DE" sz="2400" dirty="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a:solidFill>
                  <a:schemeClr val="accent1">
                    <a:lumMod val="20000"/>
                    <a:lumOff val="80000"/>
                  </a:schemeClr>
                </a:solidFill>
                <a:latin typeface="Dosis" panose="02010703020202060003" pitchFamily="2" charset="0"/>
                <a:cs typeface="Segoe UI Light" panose="020B0502040204020203" pitchFamily="34" charset="0"/>
              </a:rPr>
              <a:t>pillars</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Titel 2">
            <a:extLst>
              <a:ext uri="{FF2B5EF4-FFF2-40B4-BE49-F238E27FC236}">
                <a16:creationId xmlns:a16="http://schemas.microsoft.com/office/drawing/2014/main" id="{AFD60605-13EC-C249-8502-11CF5490E096}"/>
              </a:ext>
            </a:extLst>
          </p:cNvPr>
          <p:cNvSpPr>
            <a:spLocks noGrp="1"/>
          </p:cNvSpPr>
          <p:nvPr>
            <p:ph type="title"/>
          </p:nvPr>
        </p:nvSpPr>
        <p:spPr>
          <a:xfrm>
            <a:off x="801255" y="480090"/>
            <a:ext cx="10515600" cy="807424"/>
          </a:xfrm>
        </p:spPr>
        <p:txBody>
          <a:bodyPr>
            <a:normAutofit/>
          </a:bodyPr>
          <a:lstStyle/>
          <a:p>
            <a:r>
              <a:rPr lang="de-DE" sz="3600" dirty="0" smtClean="0">
                <a:ln w="9525">
                  <a:solidFill>
                    <a:schemeClr val="tx1"/>
                  </a:solidFill>
                </a:ln>
                <a:solidFill>
                  <a:schemeClr val="bg1"/>
                </a:solidFill>
                <a:latin typeface="+mn-lt"/>
              </a:rPr>
              <a:t>Practice &amp; </a:t>
            </a:r>
            <a:r>
              <a:rPr lang="de-DE" sz="3600" dirty="0" err="1">
                <a:ln w="9525">
                  <a:solidFill>
                    <a:schemeClr val="tx1"/>
                  </a:solidFill>
                </a:ln>
                <a:solidFill>
                  <a:schemeClr val="bg1"/>
                </a:solidFill>
                <a:latin typeface="+mn-lt"/>
              </a:rPr>
              <a:t>training</a:t>
            </a:r>
            <a:r>
              <a:rPr lang="de-DE" sz="3600" dirty="0">
                <a:ln w="9525">
                  <a:solidFill>
                    <a:schemeClr val="tx1"/>
                  </a:solidFill>
                </a:ln>
                <a:solidFill>
                  <a:schemeClr val="bg1"/>
                </a:solidFill>
                <a:latin typeface="+mn-lt"/>
              </a:rPr>
              <a:t> </a:t>
            </a:r>
            <a:r>
              <a:rPr lang="de-DE" sz="3600" dirty="0" err="1">
                <a:ln w="9525">
                  <a:solidFill>
                    <a:schemeClr val="tx1"/>
                  </a:solidFill>
                </a:ln>
                <a:solidFill>
                  <a:schemeClr val="bg1"/>
                </a:solidFill>
                <a:latin typeface="+mn-lt"/>
              </a:rPr>
              <a:t>sources</a:t>
            </a:r>
            <a:endParaRPr lang="de-DE" sz="3600" dirty="0">
              <a:ln w="9525">
                <a:solidFill>
                  <a:schemeClr val="tx1"/>
                </a:solidFill>
              </a:ln>
              <a:solidFill>
                <a:schemeClr val="bg1"/>
              </a:solidFill>
              <a:latin typeface="+mn-lt"/>
            </a:endParaRPr>
          </a:p>
        </p:txBody>
      </p:sp>
      <p:sp>
        <p:nvSpPr>
          <p:cNvPr id="11" name="Textplatzhalter 10">
            <a:extLst>
              <a:ext uri="{FF2B5EF4-FFF2-40B4-BE49-F238E27FC236}">
                <a16:creationId xmlns:a16="http://schemas.microsoft.com/office/drawing/2014/main" id="{A9F43154-0D6F-F242-9E2E-F8CCC87148F3}"/>
              </a:ext>
            </a:extLst>
          </p:cNvPr>
          <p:cNvSpPr txBox="1">
            <a:spLocks/>
          </p:cNvSpPr>
          <p:nvPr/>
        </p:nvSpPr>
        <p:spPr>
          <a:xfrm>
            <a:off x="801255" y="1183222"/>
            <a:ext cx="11187113" cy="459689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nSpc>
                <a:spcPct val="100000"/>
              </a:lnSpc>
            </a:pPr>
            <a:r>
              <a:rPr lang="en-US" sz="2000" dirty="0">
                <a:solidFill>
                  <a:schemeClr val="accent1">
                    <a:lumMod val="20000"/>
                    <a:lumOff val="80000"/>
                  </a:schemeClr>
                </a:solidFill>
              </a:rPr>
              <a:t>AWS Well-Architected Framework whitepaper, November 2018 </a:t>
            </a:r>
            <a:endParaRPr lang="en-US" sz="2000" dirty="0" smtClean="0">
              <a:solidFill>
                <a:schemeClr val="accent1">
                  <a:lumMod val="20000"/>
                  <a:lumOff val="80000"/>
                </a:schemeClr>
              </a:solidFill>
            </a:endParaRPr>
          </a:p>
          <a:p>
            <a:pPr marL="457200" indent="-457200">
              <a:lnSpc>
                <a:spcPct val="100000"/>
              </a:lnSpc>
            </a:pPr>
            <a:r>
              <a:rPr lang="en-US" sz="2000" dirty="0" smtClean="0">
                <a:solidFill>
                  <a:schemeClr val="accent1">
                    <a:lumMod val="20000"/>
                    <a:lumOff val="80000"/>
                  </a:schemeClr>
                </a:solidFill>
              </a:rPr>
              <a:t>Shared responsibility model</a:t>
            </a:r>
          </a:p>
          <a:p>
            <a:pPr marL="457200" indent="-457200">
              <a:lnSpc>
                <a:spcPct val="100000"/>
              </a:lnSpc>
            </a:pPr>
            <a:r>
              <a:rPr lang="en-US" sz="2000" dirty="0">
                <a:solidFill>
                  <a:schemeClr val="accent1">
                    <a:lumMod val="20000"/>
                    <a:lumOff val="80000"/>
                  </a:schemeClr>
                </a:solidFill>
              </a:rPr>
              <a:t>AWS Security Best Practices whitepaper, August 2016 </a:t>
            </a:r>
            <a:endParaRPr lang="en-US" sz="2000" dirty="0" smtClean="0">
              <a:solidFill>
                <a:schemeClr val="accent1">
                  <a:lumMod val="20000"/>
                  <a:lumOff val="80000"/>
                </a:schemeClr>
              </a:solidFill>
            </a:endParaRPr>
          </a:p>
          <a:p>
            <a:pPr marL="457200" indent="-457200">
              <a:lnSpc>
                <a:spcPct val="100000"/>
              </a:lnSpc>
            </a:pPr>
            <a:r>
              <a:rPr lang="en-US" sz="2000" dirty="0">
                <a:solidFill>
                  <a:schemeClr val="accent1">
                    <a:lumMod val="20000"/>
                    <a:lumOff val="80000"/>
                  </a:schemeClr>
                </a:solidFill>
              </a:rPr>
              <a:t>Architecting for the Cloud AWS Best Practices whitepaper, October, </a:t>
            </a:r>
            <a:r>
              <a:rPr lang="en-US" sz="2000" dirty="0" smtClean="0">
                <a:solidFill>
                  <a:schemeClr val="accent1">
                    <a:lumMod val="20000"/>
                    <a:lumOff val="80000"/>
                  </a:schemeClr>
                </a:solidFill>
              </a:rPr>
              <a:t>2018</a:t>
            </a:r>
          </a:p>
          <a:p>
            <a:pPr marL="457200" indent="-457200">
              <a:lnSpc>
                <a:spcPct val="100000"/>
              </a:lnSpc>
            </a:pPr>
            <a:r>
              <a:rPr lang="en-US" sz="2000" dirty="0">
                <a:solidFill>
                  <a:schemeClr val="accent1">
                    <a:lumMod val="20000"/>
                    <a:lumOff val="80000"/>
                  </a:schemeClr>
                </a:solidFill>
              </a:rPr>
              <a:t> Amazon Web Services: Overview of Security Processes </a:t>
            </a:r>
            <a:endParaRPr lang="en-US" sz="2000" dirty="0" smtClean="0">
              <a:solidFill>
                <a:schemeClr val="accent1">
                  <a:lumMod val="20000"/>
                  <a:lumOff val="80000"/>
                </a:schemeClr>
              </a:solidFill>
            </a:endParaRPr>
          </a:p>
          <a:p>
            <a:pPr marL="457200" indent="-457200">
              <a:lnSpc>
                <a:spcPct val="100000"/>
              </a:lnSpc>
            </a:pPr>
            <a:r>
              <a:rPr lang="en-US" sz="2000" dirty="0">
                <a:solidFill>
                  <a:schemeClr val="accent1">
                    <a:lumMod val="20000"/>
                    <a:lumOff val="80000"/>
                  </a:schemeClr>
                </a:solidFill>
              </a:rPr>
              <a:t> Development and Test on AWS </a:t>
            </a:r>
            <a:endParaRPr lang="en-US" sz="2000" dirty="0" smtClean="0">
              <a:solidFill>
                <a:schemeClr val="accent1">
                  <a:lumMod val="20000"/>
                  <a:lumOff val="80000"/>
                </a:schemeClr>
              </a:solidFill>
            </a:endParaRPr>
          </a:p>
          <a:p>
            <a:pPr marL="457200" indent="-457200">
              <a:lnSpc>
                <a:spcPct val="100000"/>
              </a:lnSpc>
            </a:pPr>
            <a:r>
              <a:rPr lang="en-US" sz="2000" dirty="0">
                <a:solidFill>
                  <a:schemeClr val="accent1">
                    <a:lumMod val="20000"/>
                    <a:lumOff val="80000"/>
                  </a:schemeClr>
                </a:solidFill>
              </a:rPr>
              <a:t> Backup and Recovery Approaches Using AWS </a:t>
            </a:r>
            <a:endParaRPr lang="en-US" sz="2000" dirty="0" smtClean="0">
              <a:solidFill>
                <a:schemeClr val="accent1">
                  <a:lumMod val="20000"/>
                  <a:lumOff val="80000"/>
                </a:schemeClr>
              </a:solidFill>
            </a:endParaRPr>
          </a:p>
          <a:p>
            <a:pPr marL="457200" indent="-457200">
              <a:lnSpc>
                <a:spcPct val="100000"/>
              </a:lnSpc>
            </a:pPr>
            <a:r>
              <a:rPr lang="en-US" sz="2000" dirty="0">
                <a:solidFill>
                  <a:schemeClr val="accent1">
                    <a:lumMod val="20000"/>
                    <a:lumOff val="80000"/>
                  </a:schemeClr>
                </a:solidFill>
              </a:rPr>
              <a:t> Amazon Virtual Private Cloud </a:t>
            </a:r>
            <a:r>
              <a:rPr lang="en-US" sz="2000" dirty="0" smtClean="0">
                <a:solidFill>
                  <a:schemeClr val="accent1">
                    <a:lumMod val="20000"/>
                    <a:lumOff val="80000"/>
                  </a:schemeClr>
                </a:solidFill>
              </a:rPr>
              <a:t>Connectivity </a:t>
            </a:r>
            <a:r>
              <a:rPr lang="en-US" sz="2000" dirty="0">
                <a:solidFill>
                  <a:schemeClr val="accent1">
                    <a:lumMod val="20000"/>
                    <a:lumOff val="80000"/>
                  </a:schemeClr>
                </a:solidFill>
              </a:rPr>
              <a:t>Options </a:t>
            </a:r>
            <a:endParaRPr lang="en-US" sz="2000" dirty="0" smtClean="0">
              <a:solidFill>
                <a:schemeClr val="accent1">
                  <a:lumMod val="20000"/>
                  <a:lumOff val="80000"/>
                </a:schemeClr>
              </a:solidFill>
            </a:endParaRPr>
          </a:p>
          <a:p>
            <a:pPr marL="457200" indent="-457200">
              <a:lnSpc>
                <a:spcPct val="100000"/>
              </a:lnSpc>
            </a:pPr>
            <a:r>
              <a:rPr lang="de-DE" sz="2000" dirty="0">
                <a:solidFill>
                  <a:schemeClr val="accent1">
                    <a:lumMod val="20000"/>
                    <a:lumOff val="80000"/>
                  </a:schemeClr>
                </a:solidFill>
              </a:rPr>
              <a:t> </a:t>
            </a:r>
            <a:r>
              <a:rPr lang="de-DE" sz="2000" dirty="0" err="1">
                <a:solidFill>
                  <a:schemeClr val="accent1">
                    <a:lumMod val="20000"/>
                    <a:lumOff val="80000"/>
                  </a:schemeClr>
                </a:solidFill>
              </a:rPr>
              <a:t>How</a:t>
            </a:r>
            <a:r>
              <a:rPr lang="de-DE" sz="2000" dirty="0">
                <a:solidFill>
                  <a:schemeClr val="accent1">
                    <a:lumMod val="20000"/>
                    <a:lumOff val="80000"/>
                  </a:schemeClr>
                </a:solidFill>
              </a:rPr>
              <a:t> AWS </a:t>
            </a:r>
            <a:r>
              <a:rPr lang="de-DE" sz="2000" dirty="0" err="1">
                <a:solidFill>
                  <a:schemeClr val="accent1">
                    <a:lumMod val="20000"/>
                    <a:lumOff val="80000"/>
                  </a:schemeClr>
                </a:solidFill>
              </a:rPr>
              <a:t>Pricing</a:t>
            </a:r>
            <a:r>
              <a:rPr lang="de-DE" sz="2000" dirty="0">
                <a:solidFill>
                  <a:schemeClr val="accent1">
                    <a:lumMod val="20000"/>
                    <a:lumOff val="80000"/>
                  </a:schemeClr>
                </a:solidFill>
              </a:rPr>
              <a:t> Works </a:t>
            </a:r>
            <a:endParaRPr lang="de-DE" sz="2000" dirty="0" smtClean="0">
              <a:solidFill>
                <a:schemeClr val="accent1">
                  <a:lumMod val="20000"/>
                  <a:lumOff val="80000"/>
                </a:schemeClr>
              </a:solidFill>
            </a:endParaRPr>
          </a:p>
          <a:p>
            <a:pPr marL="457200" indent="-457200">
              <a:lnSpc>
                <a:spcPct val="100000"/>
              </a:lnSpc>
            </a:pPr>
            <a:r>
              <a:rPr lang="en-US" sz="2000" dirty="0">
                <a:solidFill>
                  <a:schemeClr val="accent1">
                    <a:lumMod val="20000"/>
                    <a:lumOff val="80000"/>
                  </a:schemeClr>
                </a:solidFill>
              </a:rPr>
              <a:t> The AWS Certified </a:t>
            </a:r>
            <a:r>
              <a:rPr lang="en-US" sz="2000" dirty="0" err="1">
                <a:solidFill>
                  <a:schemeClr val="accent1">
                    <a:lumMod val="20000"/>
                    <a:lumOff val="80000"/>
                  </a:schemeClr>
                </a:solidFill>
              </a:rPr>
              <a:t>SysOps</a:t>
            </a:r>
            <a:r>
              <a:rPr lang="en-US" sz="2000" dirty="0">
                <a:solidFill>
                  <a:schemeClr val="accent1">
                    <a:lumMod val="20000"/>
                    <a:lumOff val="80000"/>
                  </a:schemeClr>
                </a:solidFill>
              </a:rPr>
              <a:t> Administrator - Associate Exam: Official Study Guide </a:t>
            </a:r>
            <a:endParaRPr lang="en-US" sz="2000" dirty="0" smtClean="0">
              <a:solidFill>
                <a:schemeClr val="accent1">
                  <a:lumMod val="20000"/>
                  <a:lumOff val="80000"/>
                </a:schemeClr>
              </a:solidFill>
            </a:endParaRPr>
          </a:p>
          <a:p>
            <a:pPr marL="457200" indent="-457200">
              <a:lnSpc>
                <a:spcPct val="100000"/>
              </a:lnSpc>
            </a:pPr>
            <a:r>
              <a:rPr lang="en-US" sz="2000" dirty="0" err="1">
                <a:solidFill>
                  <a:schemeClr val="accent1">
                    <a:lumMod val="20000"/>
                    <a:lumOff val="80000"/>
                  </a:schemeClr>
                </a:solidFill>
              </a:rPr>
              <a:t>Serverless</a:t>
            </a:r>
            <a:r>
              <a:rPr lang="en-US" sz="2000" dirty="0">
                <a:solidFill>
                  <a:schemeClr val="accent1">
                    <a:lumMod val="20000"/>
                    <a:lumOff val="80000"/>
                  </a:schemeClr>
                </a:solidFill>
              </a:rPr>
              <a:t> Architectures with AWS Lambda whitepaper, November </a:t>
            </a:r>
            <a:r>
              <a:rPr lang="en-US" sz="2000" dirty="0" smtClean="0">
                <a:solidFill>
                  <a:schemeClr val="accent1">
                    <a:lumMod val="20000"/>
                    <a:lumOff val="80000"/>
                  </a:schemeClr>
                </a:solidFill>
              </a:rPr>
              <a:t>2017</a:t>
            </a:r>
          </a:p>
          <a:p>
            <a:pPr marL="457200" indent="-457200">
              <a:lnSpc>
                <a:spcPct val="100000"/>
              </a:lnSpc>
            </a:pPr>
            <a:r>
              <a:rPr lang="en-US" sz="2000" dirty="0">
                <a:solidFill>
                  <a:schemeClr val="accent1">
                    <a:lumMod val="20000"/>
                    <a:lumOff val="80000"/>
                  </a:schemeClr>
                </a:solidFill>
              </a:rPr>
              <a:t>Running Containerized </a:t>
            </a:r>
            <a:r>
              <a:rPr lang="en-US" sz="2000" dirty="0" err="1">
                <a:solidFill>
                  <a:schemeClr val="accent1">
                    <a:lumMod val="20000"/>
                    <a:lumOff val="80000"/>
                  </a:schemeClr>
                </a:solidFill>
              </a:rPr>
              <a:t>Microservices</a:t>
            </a:r>
            <a:r>
              <a:rPr lang="en-US" sz="2000" dirty="0">
                <a:solidFill>
                  <a:schemeClr val="accent1">
                    <a:lumMod val="20000"/>
                    <a:lumOff val="80000"/>
                  </a:schemeClr>
                </a:solidFill>
              </a:rPr>
              <a:t> on AWS whitepaper, November 2017 </a:t>
            </a:r>
            <a:endParaRPr lang="en-US" sz="2000" dirty="0" smtClean="0">
              <a:solidFill>
                <a:schemeClr val="accent1">
                  <a:lumMod val="20000"/>
                  <a:lumOff val="80000"/>
                </a:schemeClr>
              </a:solidFill>
            </a:endParaRPr>
          </a:p>
          <a:p>
            <a:pPr marL="457200" indent="-457200">
              <a:lnSpc>
                <a:spcPct val="100000"/>
              </a:lnSpc>
            </a:pPr>
            <a:r>
              <a:rPr lang="en-US" sz="2000" dirty="0">
                <a:solidFill>
                  <a:schemeClr val="accent1">
                    <a:lumMod val="20000"/>
                    <a:lumOff val="80000"/>
                  </a:schemeClr>
                </a:solidFill>
              </a:rPr>
              <a:t>Blue/Green Deployments on AWS whitepaper, August 2016 </a:t>
            </a:r>
            <a:endParaRPr lang="de-DE" sz="2000" dirty="0">
              <a:solidFill>
                <a:schemeClr val="accent1">
                  <a:lumMod val="20000"/>
                  <a:lumOff val="80000"/>
                </a:schemeClr>
              </a:solidFill>
            </a:endParaRPr>
          </a:p>
        </p:txBody>
      </p:sp>
    </p:spTree>
    <p:extLst>
      <p:ext uri="{BB962C8B-B14F-4D97-AF65-F5344CB8AC3E}">
        <p14:creationId xmlns:p14="http://schemas.microsoft.com/office/powerpoint/2010/main" val="353367840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3"/>
          <p:cNvSpPr txBox="1">
            <a:spLocks/>
          </p:cNvSpPr>
          <p:nvPr/>
        </p:nvSpPr>
        <p:spPr>
          <a:xfrm>
            <a:off x="0" y="0"/>
            <a:ext cx="448916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The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five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pillars</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4" name="Richtungspfeil 13">
            <a:extLst>
              <a:ext uri="{FF2B5EF4-FFF2-40B4-BE49-F238E27FC236}">
                <a16:creationId xmlns:a16="http://schemas.microsoft.com/office/drawing/2014/main" id="{7640F018-98B2-BB4B-8B1D-E0D2CF4678EA}"/>
              </a:ext>
            </a:extLst>
          </p:cNvPr>
          <p:cNvSpPr/>
          <p:nvPr/>
        </p:nvSpPr>
        <p:spPr>
          <a:xfrm>
            <a:off x="259827" y="684653"/>
            <a:ext cx="399473" cy="344034"/>
          </a:xfrm>
          <a:prstGeom prst="homePlate">
            <a:avLst/>
          </a:prstGeom>
          <a:solidFill>
            <a:srgbClr val="76B53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solidFill>
                  <a:srgbClr val="00153E"/>
                </a:solidFill>
              </a:rPr>
              <a:t>1</a:t>
            </a:r>
          </a:p>
        </p:txBody>
      </p:sp>
      <p:sp>
        <p:nvSpPr>
          <p:cNvPr id="15" name="Richtungspfeil 14">
            <a:extLst>
              <a:ext uri="{FF2B5EF4-FFF2-40B4-BE49-F238E27FC236}">
                <a16:creationId xmlns:a16="http://schemas.microsoft.com/office/drawing/2014/main" id="{F447C6F8-B81C-4D48-B5BD-0BED5DFDB8E8}"/>
              </a:ext>
            </a:extLst>
          </p:cNvPr>
          <p:cNvSpPr/>
          <p:nvPr/>
        </p:nvSpPr>
        <p:spPr>
          <a:xfrm>
            <a:off x="228669" y="2003132"/>
            <a:ext cx="399473" cy="344034"/>
          </a:xfrm>
          <a:prstGeom prst="homePlate">
            <a:avLst/>
          </a:prstGeom>
          <a:solidFill>
            <a:srgbClr val="76B53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solidFill>
                  <a:srgbClr val="00153E"/>
                </a:solidFill>
              </a:rPr>
              <a:t>2</a:t>
            </a:r>
          </a:p>
        </p:txBody>
      </p:sp>
      <p:sp>
        <p:nvSpPr>
          <p:cNvPr id="18" name="Richtungspfeil 17">
            <a:extLst>
              <a:ext uri="{FF2B5EF4-FFF2-40B4-BE49-F238E27FC236}">
                <a16:creationId xmlns:a16="http://schemas.microsoft.com/office/drawing/2014/main" id="{A8A4C6BC-EBA8-7745-8186-76C7F4923077}"/>
              </a:ext>
            </a:extLst>
          </p:cNvPr>
          <p:cNvSpPr/>
          <p:nvPr/>
        </p:nvSpPr>
        <p:spPr>
          <a:xfrm>
            <a:off x="228668" y="3109962"/>
            <a:ext cx="399473" cy="344034"/>
          </a:xfrm>
          <a:prstGeom prst="homePlate">
            <a:avLst/>
          </a:prstGeom>
          <a:solidFill>
            <a:srgbClr val="76B53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solidFill>
                  <a:srgbClr val="00153E"/>
                </a:solidFill>
              </a:rPr>
              <a:t>3</a:t>
            </a:r>
            <a:endParaRPr lang="de-DE" dirty="0">
              <a:solidFill>
                <a:srgbClr val="00153E"/>
              </a:solidFill>
            </a:endParaRPr>
          </a:p>
        </p:txBody>
      </p:sp>
      <p:sp>
        <p:nvSpPr>
          <p:cNvPr id="19" name="Textfeld 18">
            <a:extLst>
              <a:ext uri="{FF2B5EF4-FFF2-40B4-BE49-F238E27FC236}">
                <a16:creationId xmlns:a16="http://schemas.microsoft.com/office/drawing/2014/main" id="{737A0BD0-128A-DD4F-8985-734F20C75B39}"/>
              </a:ext>
            </a:extLst>
          </p:cNvPr>
          <p:cNvSpPr txBox="1"/>
          <p:nvPr/>
        </p:nvSpPr>
        <p:spPr>
          <a:xfrm>
            <a:off x="831355" y="1073212"/>
            <a:ext cx="6402821" cy="646331"/>
          </a:xfrm>
          <a:prstGeom prst="rect">
            <a:avLst/>
          </a:prstGeom>
          <a:noFill/>
        </p:spPr>
        <p:txBody>
          <a:bodyPr wrap="square" rtlCol="0">
            <a:spAutoFit/>
          </a:bodyPr>
          <a:lstStyle/>
          <a:p>
            <a:pPr>
              <a:defRPr>
                <a:effectLst/>
              </a:defRPr>
            </a:pPr>
            <a:r>
              <a:rPr lang="en-US" dirty="0">
                <a:solidFill>
                  <a:schemeClr val="accent1">
                    <a:lumMod val="20000"/>
                    <a:lumOff val="80000"/>
                  </a:schemeClr>
                </a:solidFill>
              </a:rPr>
              <a:t>The ability to run and monitor systems to deliver business value and to continually improve supporting processes and procedure</a:t>
            </a:r>
            <a:endParaRPr lang="id-ID" dirty="0">
              <a:solidFill>
                <a:schemeClr val="accent1">
                  <a:lumMod val="20000"/>
                  <a:lumOff val="80000"/>
                </a:schemeClr>
              </a:solidFill>
            </a:endParaRPr>
          </a:p>
        </p:txBody>
      </p:sp>
      <p:sp>
        <p:nvSpPr>
          <p:cNvPr id="4" name="Textfeld 3">
            <a:extLst>
              <a:ext uri="{FF2B5EF4-FFF2-40B4-BE49-F238E27FC236}">
                <a16:creationId xmlns:a16="http://schemas.microsoft.com/office/drawing/2014/main" id="{340A7091-3788-3A49-BF8F-19E1758724AB}"/>
              </a:ext>
            </a:extLst>
          </p:cNvPr>
          <p:cNvSpPr txBox="1"/>
          <p:nvPr/>
        </p:nvSpPr>
        <p:spPr>
          <a:xfrm>
            <a:off x="873328" y="670967"/>
            <a:ext cx="2871263" cy="400110"/>
          </a:xfrm>
          <a:prstGeom prst="rect">
            <a:avLst/>
          </a:prstGeom>
          <a:noFill/>
        </p:spPr>
        <p:txBody>
          <a:bodyPr wrap="square" rtlCol="0">
            <a:spAutoFit/>
          </a:bodyPr>
          <a:lstStyle/>
          <a:p>
            <a:r>
              <a:rPr lang="de-DE" sz="2000" b="1" dirty="0">
                <a:solidFill>
                  <a:schemeClr val="accent1">
                    <a:lumMod val="20000"/>
                    <a:lumOff val="80000"/>
                  </a:schemeClr>
                </a:solidFill>
                <a:latin typeface="Dosis" panose="02010703020202060003" pitchFamily="2" charset="0"/>
              </a:rPr>
              <a:t>Operational Excellence</a:t>
            </a:r>
          </a:p>
        </p:txBody>
      </p:sp>
      <p:sp>
        <p:nvSpPr>
          <p:cNvPr id="23" name="Textfeld 22">
            <a:extLst>
              <a:ext uri="{FF2B5EF4-FFF2-40B4-BE49-F238E27FC236}">
                <a16:creationId xmlns:a16="http://schemas.microsoft.com/office/drawing/2014/main" id="{00DA9AB6-6CDA-3B4A-AC04-397CB8FD2E4E}"/>
              </a:ext>
            </a:extLst>
          </p:cNvPr>
          <p:cNvSpPr txBox="1"/>
          <p:nvPr/>
        </p:nvSpPr>
        <p:spPr>
          <a:xfrm>
            <a:off x="824401" y="2337086"/>
            <a:ext cx="9419194" cy="646331"/>
          </a:xfrm>
          <a:prstGeom prst="rect">
            <a:avLst/>
          </a:prstGeom>
          <a:noFill/>
        </p:spPr>
        <p:txBody>
          <a:bodyPr wrap="square" rtlCol="0">
            <a:spAutoFit/>
          </a:bodyPr>
          <a:lstStyle/>
          <a:p>
            <a:pPr>
              <a:defRPr>
                <a:effectLst/>
              </a:defRPr>
            </a:pPr>
            <a:r>
              <a:rPr lang="en-US" dirty="0">
                <a:solidFill>
                  <a:schemeClr val="accent1">
                    <a:lumMod val="20000"/>
                    <a:lumOff val="80000"/>
                  </a:schemeClr>
                </a:solidFill>
              </a:rPr>
              <a:t>The ability to protect information, systems, and assets while delivering business value through risk assessments and mitigation </a:t>
            </a:r>
            <a:r>
              <a:rPr lang="en-US" dirty="0" err="1">
                <a:solidFill>
                  <a:schemeClr val="accent1">
                    <a:lumMod val="20000"/>
                    <a:lumOff val="80000"/>
                  </a:schemeClr>
                </a:solidFill>
              </a:rPr>
              <a:t>strategie</a:t>
            </a:r>
            <a:endParaRPr lang="id-ID" dirty="0">
              <a:solidFill>
                <a:schemeClr val="accent1">
                  <a:lumMod val="20000"/>
                  <a:lumOff val="80000"/>
                </a:schemeClr>
              </a:solidFill>
            </a:endParaRPr>
          </a:p>
        </p:txBody>
      </p:sp>
      <p:sp>
        <p:nvSpPr>
          <p:cNvPr id="24" name="Textfeld 23">
            <a:extLst>
              <a:ext uri="{FF2B5EF4-FFF2-40B4-BE49-F238E27FC236}">
                <a16:creationId xmlns:a16="http://schemas.microsoft.com/office/drawing/2014/main" id="{C993E054-37F1-A844-9484-990FB107A5DF}"/>
              </a:ext>
            </a:extLst>
          </p:cNvPr>
          <p:cNvSpPr txBox="1"/>
          <p:nvPr/>
        </p:nvSpPr>
        <p:spPr>
          <a:xfrm>
            <a:off x="824401" y="1937122"/>
            <a:ext cx="2871263" cy="400110"/>
          </a:xfrm>
          <a:prstGeom prst="rect">
            <a:avLst/>
          </a:prstGeom>
          <a:noFill/>
        </p:spPr>
        <p:txBody>
          <a:bodyPr wrap="square" rtlCol="0">
            <a:spAutoFit/>
          </a:bodyPr>
          <a:lstStyle/>
          <a:p>
            <a:pPr>
              <a:defRPr>
                <a:effectLst/>
              </a:defRPr>
            </a:pPr>
            <a:r>
              <a:rPr lang="id-ID" sz="2000" b="1" dirty="0">
                <a:solidFill>
                  <a:schemeClr val="accent1">
                    <a:lumMod val="20000"/>
                    <a:lumOff val="80000"/>
                  </a:schemeClr>
                </a:solidFill>
              </a:rPr>
              <a:t>Security</a:t>
            </a:r>
          </a:p>
        </p:txBody>
      </p:sp>
      <p:sp>
        <p:nvSpPr>
          <p:cNvPr id="25" name="Textfeld 24">
            <a:extLst>
              <a:ext uri="{FF2B5EF4-FFF2-40B4-BE49-F238E27FC236}">
                <a16:creationId xmlns:a16="http://schemas.microsoft.com/office/drawing/2014/main" id="{221C2613-4563-E348-B1DB-20CBA8ED65C1}"/>
              </a:ext>
            </a:extLst>
          </p:cNvPr>
          <p:cNvSpPr txBox="1"/>
          <p:nvPr/>
        </p:nvSpPr>
        <p:spPr>
          <a:xfrm>
            <a:off x="873328" y="3510734"/>
            <a:ext cx="10365690" cy="646331"/>
          </a:xfrm>
          <a:prstGeom prst="rect">
            <a:avLst/>
          </a:prstGeom>
          <a:noFill/>
        </p:spPr>
        <p:txBody>
          <a:bodyPr wrap="square" rtlCol="0">
            <a:spAutoFit/>
          </a:bodyPr>
          <a:lstStyle/>
          <a:p>
            <a:pPr>
              <a:defRPr>
                <a:effectLst/>
              </a:defRPr>
            </a:pPr>
            <a:r>
              <a:rPr lang="en-US" dirty="0">
                <a:solidFill>
                  <a:schemeClr val="accent1">
                    <a:lumMod val="20000"/>
                    <a:lumOff val="80000"/>
                  </a:schemeClr>
                </a:solidFill>
              </a:rPr>
              <a:t>The ability of a system to recover from infrastructure or service disruptions, dynamically acquire computing resources to meet demand, and mitigate disruptions such as misconﬁgurations or transient network issue</a:t>
            </a:r>
            <a:endParaRPr lang="id-ID" dirty="0">
              <a:solidFill>
                <a:schemeClr val="accent1">
                  <a:lumMod val="20000"/>
                  <a:lumOff val="80000"/>
                </a:schemeClr>
              </a:solidFill>
            </a:endParaRPr>
          </a:p>
        </p:txBody>
      </p:sp>
      <p:sp>
        <p:nvSpPr>
          <p:cNvPr id="26" name="Textfeld 25">
            <a:extLst>
              <a:ext uri="{FF2B5EF4-FFF2-40B4-BE49-F238E27FC236}">
                <a16:creationId xmlns:a16="http://schemas.microsoft.com/office/drawing/2014/main" id="{69C18B77-5543-EF49-9463-2E6F4A2E2F66}"/>
              </a:ext>
            </a:extLst>
          </p:cNvPr>
          <p:cNvSpPr txBox="1"/>
          <p:nvPr/>
        </p:nvSpPr>
        <p:spPr>
          <a:xfrm>
            <a:off x="873328" y="3106735"/>
            <a:ext cx="4966594" cy="400110"/>
          </a:xfrm>
          <a:prstGeom prst="rect">
            <a:avLst/>
          </a:prstGeom>
          <a:noFill/>
        </p:spPr>
        <p:txBody>
          <a:bodyPr wrap="square" rtlCol="0">
            <a:spAutoFit/>
          </a:bodyPr>
          <a:lstStyle/>
          <a:p>
            <a:pPr>
              <a:defRPr>
                <a:effectLst/>
              </a:defRPr>
            </a:pPr>
            <a:r>
              <a:rPr lang="de-DE" sz="2000" b="1" smtClean="0">
                <a:solidFill>
                  <a:schemeClr val="accent1">
                    <a:lumMod val="20000"/>
                    <a:lumOff val="80000"/>
                  </a:schemeClr>
                </a:solidFill>
              </a:rPr>
              <a:t>Reliability</a:t>
            </a:r>
            <a:endParaRPr lang="id-ID" sz="2000" b="1" dirty="0">
              <a:solidFill>
                <a:schemeClr val="accent1">
                  <a:lumMod val="20000"/>
                  <a:lumOff val="80000"/>
                </a:schemeClr>
              </a:solidFill>
            </a:endParaRPr>
          </a:p>
        </p:txBody>
      </p:sp>
      <p:sp>
        <p:nvSpPr>
          <p:cNvPr id="28" name="Textfeld 27">
            <a:extLst>
              <a:ext uri="{FF2B5EF4-FFF2-40B4-BE49-F238E27FC236}">
                <a16:creationId xmlns:a16="http://schemas.microsoft.com/office/drawing/2014/main" id="{931086A0-617D-414F-AEDA-BFFBB3B35D4E}"/>
              </a:ext>
            </a:extLst>
          </p:cNvPr>
          <p:cNvSpPr txBox="1"/>
          <p:nvPr/>
        </p:nvSpPr>
        <p:spPr>
          <a:xfrm>
            <a:off x="-5949" y="6375633"/>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20" name="Textfeld 19">
            <a:extLst>
              <a:ext uri="{FF2B5EF4-FFF2-40B4-BE49-F238E27FC236}">
                <a16:creationId xmlns:a16="http://schemas.microsoft.com/office/drawing/2014/main" id="{69C18B77-5543-EF49-9463-2E6F4A2E2F66}"/>
              </a:ext>
            </a:extLst>
          </p:cNvPr>
          <p:cNvSpPr txBox="1"/>
          <p:nvPr/>
        </p:nvSpPr>
        <p:spPr>
          <a:xfrm>
            <a:off x="873328" y="4388276"/>
            <a:ext cx="4966594" cy="400110"/>
          </a:xfrm>
          <a:prstGeom prst="rect">
            <a:avLst/>
          </a:prstGeom>
          <a:noFill/>
        </p:spPr>
        <p:txBody>
          <a:bodyPr wrap="square" rtlCol="0">
            <a:spAutoFit/>
          </a:bodyPr>
          <a:lstStyle/>
          <a:p>
            <a:pPr>
              <a:defRPr>
                <a:effectLst/>
              </a:defRPr>
            </a:pPr>
            <a:r>
              <a:rPr lang="de-DE" sz="2000" b="1" dirty="0">
                <a:solidFill>
                  <a:schemeClr val="accent1">
                    <a:lumMod val="20000"/>
                    <a:lumOff val="80000"/>
                  </a:schemeClr>
                </a:solidFill>
              </a:rPr>
              <a:t>Performance </a:t>
            </a:r>
            <a:r>
              <a:rPr lang="de-DE" sz="2000" b="1" dirty="0" err="1">
                <a:solidFill>
                  <a:schemeClr val="accent1">
                    <a:lumMod val="20000"/>
                    <a:lumOff val="80000"/>
                  </a:schemeClr>
                </a:solidFill>
              </a:rPr>
              <a:t>Eﬃciency</a:t>
            </a:r>
            <a:endParaRPr lang="id-ID" sz="2000" b="1" dirty="0">
              <a:solidFill>
                <a:schemeClr val="accent1">
                  <a:lumMod val="20000"/>
                  <a:lumOff val="80000"/>
                </a:schemeClr>
              </a:solidFill>
            </a:endParaRPr>
          </a:p>
        </p:txBody>
      </p:sp>
      <p:sp>
        <p:nvSpPr>
          <p:cNvPr id="21" name="Richtungspfeil 20">
            <a:extLst>
              <a:ext uri="{FF2B5EF4-FFF2-40B4-BE49-F238E27FC236}">
                <a16:creationId xmlns:a16="http://schemas.microsoft.com/office/drawing/2014/main" id="{A8A4C6BC-EBA8-7745-8186-76C7F4923077}"/>
              </a:ext>
            </a:extLst>
          </p:cNvPr>
          <p:cNvSpPr/>
          <p:nvPr/>
        </p:nvSpPr>
        <p:spPr>
          <a:xfrm>
            <a:off x="259826" y="4397499"/>
            <a:ext cx="399473" cy="344034"/>
          </a:xfrm>
          <a:prstGeom prst="homePlate">
            <a:avLst/>
          </a:prstGeom>
          <a:solidFill>
            <a:srgbClr val="76B53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solidFill>
                  <a:srgbClr val="00153E"/>
                </a:solidFill>
              </a:rPr>
              <a:t>4</a:t>
            </a:r>
            <a:endParaRPr lang="de-DE" dirty="0">
              <a:solidFill>
                <a:srgbClr val="00153E"/>
              </a:solidFill>
            </a:endParaRPr>
          </a:p>
        </p:txBody>
      </p:sp>
      <p:sp>
        <p:nvSpPr>
          <p:cNvPr id="22" name="Richtungspfeil 21">
            <a:extLst>
              <a:ext uri="{FF2B5EF4-FFF2-40B4-BE49-F238E27FC236}">
                <a16:creationId xmlns:a16="http://schemas.microsoft.com/office/drawing/2014/main" id="{A8A4C6BC-EBA8-7745-8186-76C7F4923077}"/>
              </a:ext>
            </a:extLst>
          </p:cNvPr>
          <p:cNvSpPr/>
          <p:nvPr/>
        </p:nvSpPr>
        <p:spPr>
          <a:xfrm>
            <a:off x="228668" y="5543961"/>
            <a:ext cx="399473" cy="344034"/>
          </a:xfrm>
          <a:prstGeom prst="homePlate">
            <a:avLst/>
          </a:prstGeom>
          <a:solidFill>
            <a:srgbClr val="76B53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solidFill>
                  <a:srgbClr val="00153E"/>
                </a:solidFill>
              </a:rPr>
              <a:t>5</a:t>
            </a:r>
            <a:endParaRPr lang="de-DE" dirty="0">
              <a:solidFill>
                <a:srgbClr val="00153E"/>
              </a:solidFill>
            </a:endParaRPr>
          </a:p>
        </p:txBody>
      </p:sp>
      <p:sp>
        <p:nvSpPr>
          <p:cNvPr id="29" name="Textfeld 28">
            <a:extLst>
              <a:ext uri="{FF2B5EF4-FFF2-40B4-BE49-F238E27FC236}">
                <a16:creationId xmlns:a16="http://schemas.microsoft.com/office/drawing/2014/main" id="{69C18B77-5543-EF49-9463-2E6F4A2E2F66}"/>
              </a:ext>
            </a:extLst>
          </p:cNvPr>
          <p:cNvSpPr txBox="1"/>
          <p:nvPr/>
        </p:nvSpPr>
        <p:spPr>
          <a:xfrm>
            <a:off x="873328" y="5473905"/>
            <a:ext cx="4966594" cy="400110"/>
          </a:xfrm>
          <a:prstGeom prst="rect">
            <a:avLst/>
          </a:prstGeom>
          <a:noFill/>
        </p:spPr>
        <p:txBody>
          <a:bodyPr wrap="square" rtlCol="0">
            <a:spAutoFit/>
          </a:bodyPr>
          <a:lstStyle/>
          <a:p>
            <a:pPr>
              <a:defRPr>
                <a:effectLst/>
              </a:defRPr>
            </a:pPr>
            <a:r>
              <a:rPr lang="de-DE" sz="2000" b="1" dirty="0" err="1">
                <a:solidFill>
                  <a:schemeClr val="accent1">
                    <a:lumMod val="20000"/>
                    <a:lumOff val="80000"/>
                  </a:schemeClr>
                </a:solidFill>
              </a:rPr>
              <a:t>Cost</a:t>
            </a:r>
            <a:r>
              <a:rPr lang="de-DE" sz="2000" b="1" dirty="0">
                <a:solidFill>
                  <a:schemeClr val="accent1">
                    <a:lumMod val="20000"/>
                    <a:lumOff val="80000"/>
                  </a:schemeClr>
                </a:solidFill>
              </a:rPr>
              <a:t> </a:t>
            </a:r>
            <a:r>
              <a:rPr lang="de-DE" sz="2000" b="1" dirty="0" err="1">
                <a:solidFill>
                  <a:schemeClr val="accent1">
                    <a:lumMod val="20000"/>
                    <a:lumOff val="80000"/>
                  </a:schemeClr>
                </a:solidFill>
              </a:rPr>
              <a:t>Optimization</a:t>
            </a:r>
            <a:r>
              <a:rPr lang="de-DE" sz="2000" b="1" dirty="0">
                <a:solidFill>
                  <a:schemeClr val="accent1">
                    <a:lumMod val="20000"/>
                    <a:lumOff val="80000"/>
                  </a:schemeClr>
                </a:solidFill>
              </a:rPr>
              <a:t> </a:t>
            </a:r>
            <a:endParaRPr lang="id-ID" sz="2000" b="1" dirty="0">
              <a:solidFill>
                <a:schemeClr val="accent1">
                  <a:lumMod val="20000"/>
                  <a:lumOff val="80000"/>
                </a:schemeClr>
              </a:solidFill>
            </a:endParaRPr>
          </a:p>
        </p:txBody>
      </p:sp>
      <p:sp>
        <p:nvSpPr>
          <p:cNvPr id="30" name="Textfeld 29">
            <a:extLst>
              <a:ext uri="{FF2B5EF4-FFF2-40B4-BE49-F238E27FC236}">
                <a16:creationId xmlns:a16="http://schemas.microsoft.com/office/drawing/2014/main" id="{221C2613-4563-E348-B1DB-20CBA8ED65C1}"/>
              </a:ext>
            </a:extLst>
          </p:cNvPr>
          <p:cNvSpPr txBox="1"/>
          <p:nvPr/>
        </p:nvSpPr>
        <p:spPr>
          <a:xfrm>
            <a:off x="873328" y="4748572"/>
            <a:ext cx="10365690" cy="646331"/>
          </a:xfrm>
          <a:prstGeom prst="rect">
            <a:avLst/>
          </a:prstGeom>
          <a:noFill/>
        </p:spPr>
        <p:txBody>
          <a:bodyPr wrap="square" rtlCol="0">
            <a:spAutoFit/>
          </a:bodyPr>
          <a:lstStyle/>
          <a:p>
            <a:pPr>
              <a:defRPr>
                <a:effectLst/>
              </a:defRPr>
            </a:pPr>
            <a:r>
              <a:rPr lang="en-US" dirty="0">
                <a:solidFill>
                  <a:schemeClr val="accent1">
                    <a:lumMod val="20000"/>
                    <a:lumOff val="80000"/>
                  </a:schemeClr>
                </a:solidFill>
              </a:rPr>
              <a:t>The ability to use computing resources eﬃciently to meet system requirements, and to maintain that eﬃciency as demand changes and technologies </a:t>
            </a:r>
            <a:r>
              <a:rPr lang="en-US" dirty="0" smtClean="0">
                <a:solidFill>
                  <a:schemeClr val="accent1">
                    <a:lumMod val="20000"/>
                    <a:lumOff val="80000"/>
                  </a:schemeClr>
                </a:solidFill>
              </a:rPr>
              <a:t>evolve</a:t>
            </a:r>
            <a:endParaRPr lang="id-ID" dirty="0">
              <a:solidFill>
                <a:schemeClr val="accent1">
                  <a:lumMod val="20000"/>
                  <a:lumOff val="80000"/>
                </a:schemeClr>
              </a:solidFill>
            </a:endParaRPr>
          </a:p>
        </p:txBody>
      </p:sp>
      <p:sp>
        <p:nvSpPr>
          <p:cNvPr id="31" name="Textfeld 30">
            <a:extLst>
              <a:ext uri="{FF2B5EF4-FFF2-40B4-BE49-F238E27FC236}">
                <a16:creationId xmlns:a16="http://schemas.microsoft.com/office/drawing/2014/main" id="{221C2613-4563-E348-B1DB-20CBA8ED65C1}"/>
              </a:ext>
            </a:extLst>
          </p:cNvPr>
          <p:cNvSpPr txBox="1"/>
          <p:nvPr/>
        </p:nvSpPr>
        <p:spPr>
          <a:xfrm>
            <a:off x="831355" y="5844454"/>
            <a:ext cx="10365690" cy="369332"/>
          </a:xfrm>
          <a:prstGeom prst="rect">
            <a:avLst/>
          </a:prstGeom>
          <a:noFill/>
        </p:spPr>
        <p:txBody>
          <a:bodyPr wrap="square" rtlCol="0">
            <a:spAutoFit/>
          </a:bodyPr>
          <a:lstStyle/>
          <a:p>
            <a:pPr>
              <a:defRPr>
                <a:effectLst/>
              </a:defRPr>
            </a:pPr>
            <a:r>
              <a:rPr lang="en-US" dirty="0">
                <a:solidFill>
                  <a:schemeClr val="accent1">
                    <a:lumMod val="20000"/>
                    <a:lumOff val="80000"/>
                  </a:schemeClr>
                </a:solidFill>
              </a:rPr>
              <a:t>The ability to run systems to deliver business value at the lowest price </a:t>
            </a:r>
            <a:r>
              <a:rPr lang="en-US" dirty="0" err="1">
                <a:solidFill>
                  <a:schemeClr val="accent1">
                    <a:lumMod val="20000"/>
                    <a:lumOff val="80000"/>
                  </a:schemeClr>
                </a:solidFill>
              </a:rPr>
              <a:t>poin</a:t>
            </a:r>
            <a:endParaRPr lang="id-ID" dirty="0">
              <a:solidFill>
                <a:schemeClr val="accent1">
                  <a:lumMod val="20000"/>
                  <a:lumOff val="80000"/>
                </a:schemeClr>
              </a:solidFill>
            </a:endParaRPr>
          </a:p>
        </p:txBody>
      </p:sp>
    </p:spTree>
    <p:extLst>
      <p:ext uri="{BB962C8B-B14F-4D97-AF65-F5344CB8AC3E}">
        <p14:creationId xmlns:p14="http://schemas.microsoft.com/office/powerpoint/2010/main" val="413988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500"/>
                                        <p:tgtEl>
                                          <p:spTgt spid="1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dissolve">
                                      <p:cBhvr>
                                        <p:cTn id="10" dur="500"/>
                                        <p:tgtEl>
                                          <p:spTgt spid="2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dissolve">
                                      <p:cBhvr>
                                        <p:cTn id="13" dur="50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ssolve">
                                      <p:cBhvr>
                                        <p:cTn id="18" dur="500"/>
                                        <p:tgtEl>
                                          <p:spTgt spid="18"/>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dissolve">
                                      <p:cBhvr>
                                        <p:cTn id="21" dur="500"/>
                                        <p:tgtEl>
                                          <p:spTgt spid="26"/>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dissolve">
                                      <p:cBhvr>
                                        <p:cTn id="24" dur="500"/>
                                        <p:tgtEl>
                                          <p:spTgt spid="25"/>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dissolv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dissolve">
                                      <p:cBhvr>
                                        <p:cTn id="32" dur="500"/>
                                        <p:tgtEl>
                                          <p:spTgt spid="21"/>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dissolve">
                                      <p:cBhvr>
                                        <p:cTn id="37" dur="500"/>
                                        <p:tgtEl>
                                          <p:spTgt spid="22"/>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dissolve">
                                      <p:cBhvr>
                                        <p:cTn id="40" dur="500"/>
                                        <p:tgtEl>
                                          <p:spTgt spid="29"/>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dissolve">
                                      <p:cBhvr>
                                        <p:cTn id="43" dur="500"/>
                                        <p:tgtEl>
                                          <p:spTgt spid="30"/>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dissolve">
                                      <p:cBhvr>
                                        <p:cTn id="46"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8" grpId="0" animBg="1"/>
      <p:bldP spid="23" grpId="0"/>
      <p:bldP spid="24" grpId="0"/>
      <p:bldP spid="25" grpId="0"/>
      <p:bldP spid="26" grpId="0"/>
      <p:bldP spid="20" grpId="0"/>
      <p:bldP spid="21" grpId="0" animBg="1"/>
      <p:bldP spid="22" grpId="0" animBg="1"/>
      <p:bldP spid="29" grpId="0"/>
      <p:bldP spid="30" grpId="0"/>
      <p:bldP spid="3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You are developing a meal planning application that provides meal recommendations for the week as well as the food consumption of your users. Your application resides on an EC2 instance which requires access to various AWS services for its day-to-day operations.   </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is the best way to allow your EC2 instance to access your S3 bucket and other AWS services?</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Store the credentials in the EC2 instance</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Create a role in IAM and assign to the EC2 instance</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Store the credentials in the </a:t>
            </a:r>
            <a:r>
              <a:rPr lang="en-US" sz="2400" dirty="0" err="1" smtClean="0">
                <a:solidFill>
                  <a:schemeClr val="bg1"/>
                </a:solidFill>
                <a:ea typeface="Inter UI" panose="020B0502030000000004" pitchFamily="34" charset="0"/>
              </a:rPr>
              <a:t>bastian</a:t>
            </a:r>
            <a:r>
              <a:rPr lang="en-US" sz="2400" dirty="0" smtClean="0">
                <a:solidFill>
                  <a:schemeClr val="bg1"/>
                </a:solidFill>
                <a:ea typeface="Inter UI" panose="020B0502030000000004" pitchFamily="34" charset="0"/>
              </a:rPr>
              <a:t> host</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Add the credentials to the </a:t>
            </a:r>
            <a:r>
              <a:rPr lang="en-US" sz="2400" dirty="0" err="1" smtClean="0">
                <a:solidFill>
                  <a:schemeClr val="bg1"/>
                </a:solidFill>
                <a:ea typeface="Inter UI" panose="020B0502030000000004" pitchFamily="34" charset="0"/>
              </a:rPr>
              <a:t>userdata</a:t>
            </a:r>
            <a:r>
              <a:rPr lang="en-US" sz="2400" dirty="0" smtClean="0">
                <a:solidFill>
                  <a:schemeClr val="bg1"/>
                </a:solidFill>
                <a:ea typeface="Inter UI" panose="020B0502030000000004" pitchFamily="34" charset="0"/>
              </a:rPr>
              <a:t> script </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3041733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3"/>
          <p:cNvSpPr txBox="1">
            <a:spLocks/>
          </p:cNvSpPr>
          <p:nvPr/>
        </p:nvSpPr>
        <p:spPr>
          <a:xfrm>
            <a:off x="0" y="0"/>
            <a:ext cx="448916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The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five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pillars</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Keywords</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4" name="Richtungspfeil 13">
            <a:extLst>
              <a:ext uri="{FF2B5EF4-FFF2-40B4-BE49-F238E27FC236}">
                <a16:creationId xmlns:a16="http://schemas.microsoft.com/office/drawing/2014/main" id="{7640F018-98B2-BB4B-8B1D-E0D2CF4678EA}"/>
              </a:ext>
            </a:extLst>
          </p:cNvPr>
          <p:cNvSpPr/>
          <p:nvPr/>
        </p:nvSpPr>
        <p:spPr>
          <a:xfrm>
            <a:off x="259827" y="684653"/>
            <a:ext cx="399473" cy="344034"/>
          </a:xfrm>
          <a:prstGeom prst="homePlate">
            <a:avLst/>
          </a:prstGeom>
          <a:solidFill>
            <a:srgbClr val="76B53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solidFill>
                  <a:srgbClr val="00153E"/>
                </a:solidFill>
              </a:rPr>
              <a:t>1</a:t>
            </a:r>
          </a:p>
        </p:txBody>
      </p:sp>
      <p:sp>
        <p:nvSpPr>
          <p:cNvPr id="15" name="Richtungspfeil 14">
            <a:extLst>
              <a:ext uri="{FF2B5EF4-FFF2-40B4-BE49-F238E27FC236}">
                <a16:creationId xmlns:a16="http://schemas.microsoft.com/office/drawing/2014/main" id="{F447C6F8-B81C-4D48-B5BD-0BED5DFDB8E8}"/>
              </a:ext>
            </a:extLst>
          </p:cNvPr>
          <p:cNvSpPr/>
          <p:nvPr/>
        </p:nvSpPr>
        <p:spPr>
          <a:xfrm>
            <a:off x="228669" y="2003132"/>
            <a:ext cx="399473" cy="344034"/>
          </a:xfrm>
          <a:prstGeom prst="homePlate">
            <a:avLst/>
          </a:prstGeom>
          <a:solidFill>
            <a:srgbClr val="76B53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solidFill>
                  <a:srgbClr val="00153E"/>
                </a:solidFill>
              </a:rPr>
              <a:t>2</a:t>
            </a:r>
          </a:p>
        </p:txBody>
      </p:sp>
      <p:sp>
        <p:nvSpPr>
          <p:cNvPr id="18" name="Richtungspfeil 17">
            <a:extLst>
              <a:ext uri="{FF2B5EF4-FFF2-40B4-BE49-F238E27FC236}">
                <a16:creationId xmlns:a16="http://schemas.microsoft.com/office/drawing/2014/main" id="{A8A4C6BC-EBA8-7745-8186-76C7F4923077}"/>
              </a:ext>
            </a:extLst>
          </p:cNvPr>
          <p:cNvSpPr/>
          <p:nvPr/>
        </p:nvSpPr>
        <p:spPr>
          <a:xfrm>
            <a:off x="241860" y="3195348"/>
            <a:ext cx="399473" cy="344034"/>
          </a:xfrm>
          <a:prstGeom prst="homePlate">
            <a:avLst/>
          </a:prstGeom>
          <a:solidFill>
            <a:srgbClr val="76B53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solidFill>
                  <a:srgbClr val="00153E"/>
                </a:solidFill>
              </a:rPr>
              <a:t>3</a:t>
            </a:r>
            <a:endParaRPr lang="de-DE" dirty="0">
              <a:solidFill>
                <a:srgbClr val="00153E"/>
              </a:solidFill>
            </a:endParaRPr>
          </a:p>
        </p:txBody>
      </p:sp>
      <p:sp>
        <p:nvSpPr>
          <p:cNvPr id="19" name="Textfeld 18">
            <a:extLst>
              <a:ext uri="{FF2B5EF4-FFF2-40B4-BE49-F238E27FC236}">
                <a16:creationId xmlns:a16="http://schemas.microsoft.com/office/drawing/2014/main" id="{737A0BD0-128A-DD4F-8985-734F20C75B39}"/>
              </a:ext>
            </a:extLst>
          </p:cNvPr>
          <p:cNvSpPr txBox="1"/>
          <p:nvPr/>
        </p:nvSpPr>
        <p:spPr>
          <a:xfrm>
            <a:off x="831355" y="1073212"/>
            <a:ext cx="7780210" cy="646331"/>
          </a:xfrm>
          <a:prstGeom prst="rect">
            <a:avLst/>
          </a:prstGeom>
          <a:noFill/>
        </p:spPr>
        <p:txBody>
          <a:bodyPr wrap="square" rtlCol="0">
            <a:spAutoFit/>
          </a:bodyPr>
          <a:lstStyle/>
          <a:p>
            <a:pPr>
              <a:defRPr>
                <a:effectLst/>
              </a:defRPr>
            </a:pPr>
            <a:r>
              <a:rPr lang="en-US" dirty="0">
                <a:solidFill>
                  <a:srgbClr val="FFFF00"/>
                </a:solidFill>
              </a:rPr>
              <a:t>h</a:t>
            </a:r>
            <a:r>
              <a:rPr lang="en-US" dirty="0" smtClean="0">
                <a:solidFill>
                  <a:srgbClr val="FFFF00"/>
                </a:solidFill>
              </a:rPr>
              <a:t>ealth, monitor .. </a:t>
            </a:r>
          </a:p>
          <a:p>
            <a:pPr>
              <a:defRPr>
                <a:effectLst/>
              </a:defRPr>
            </a:pPr>
            <a:r>
              <a:rPr lang="en-US" dirty="0" smtClean="0">
                <a:solidFill>
                  <a:schemeClr val="accent1">
                    <a:lumMod val="20000"/>
                    <a:lumOff val="80000"/>
                  </a:schemeClr>
                </a:solidFill>
              </a:rPr>
              <a:t>(</a:t>
            </a:r>
            <a:r>
              <a:rPr lang="en-US" dirty="0" err="1" smtClean="0">
                <a:solidFill>
                  <a:schemeClr val="accent1">
                    <a:lumMod val="20000"/>
                    <a:lumOff val="80000"/>
                  </a:schemeClr>
                </a:solidFill>
              </a:rPr>
              <a:t>Cloudwatch</a:t>
            </a:r>
            <a:r>
              <a:rPr lang="en-US" dirty="0" smtClean="0">
                <a:solidFill>
                  <a:schemeClr val="accent1">
                    <a:lumMod val="20000"/>
                    <a:lumOff val="80000"/>
                  </a:schemeClr>
                </a:solidFill>
              </a:rPr>
              <a:t>, AWS </a:t>
            </a:r>
            <a:r>
              <a:rPr lang="en-US" dirty="0" err="1" smtClean="0">
                <a:solidFill>
                  <a:schemeClr val="accent1">
                    <a:lumMod val="20000"/>
                    <a:lumOff val="80000"/>
                  </a:schemeClr>
                </a:solidFill>
              </a:rPr>
              <a:t>Config</a:t>
            </a:r>
            <a:r>
              <a:rPr lang="en-US" dirty="0" smtClean="0">
                <a:solidFill>
                  <a:schemeClr val="accent1">
                    <a:lumMod val="20000"/>
                    <a:lumOff val="80000"/>
                  </a:schemeClr>
                </a:solidFill>
              </a:rPr>
              <a:t>, </a:t>
            </a:r>
            <a:r>
              <a:rPr lang="en-US" dirty="0" err="1">
                <a:solidFill>
                  <a:schemeClr val="accent1">
                    <a:lumMod val="20000"/>
                    <a:lumOff val="80000"/>
                  </a:schemeClr>
                </a:solidFill>
              </a:rPr>
              <a:t>CloudTrail</a:t>
            </a:r>
            <a:r>
              <a:rPr lang="en-US" dirty="0">
                <a:solidFill>
                  <a:schemeClr val="accent1">
                    <a:lumMod val="20000"/>
                    <a:lumOff val="80000"/>
                  </a:schemeClr>
                </a:solidFill>
              </a:rPr>
              <a:t> </a:t>
            </a:r>
            <a:r>
              <a:rPr lang="en-US" dirty="0" smtClean="0">
                <a:solidFill>
                  <a:schemeClr val="accent1">
                    <a:lumMod val="20000"/>
                    <a:lumOff val="80000"/>
                  </a:schemeClr>
                </a:solidFill>
              </a:rPr>
              <a:t>, Elastic Search (search Logs)</a:t>
            </a:r>
            <a:endParaRPr lang="id-ID" dirty="0">
              <a:solidFill>
                <a:schemeClr val="accent1">
                  <a:lumMod val="20000"/>
                  <a:lumOff val="80000"/>
                </a:schemeClr>
              </a:solidFill>
            </a:endParaRPr>
          </a:p>
        </p:txBody>
      </p:sp>
      <p:sp>
        <p:nvSpPr>
          <p:cNvPr id="4" name="Textfeld 3">
            <a:extLst>
              <a:ext uri="{FF2B5EF4-FFF2-40B4-BE49-F238E27FC236}">
                <a16:creationId xmlns:a16="http://schemas.microsoft.com/office/drawing/2014/main" id="{340A7091-3788-3A49-BF8F-19E1758724AB}"/>
              </a:ext>
            </a:extLst>
          </p:cNvPr>
          <p:cNvSpPr txBox="1"/>
          <p:nvPr/>
        </p:nvSpPr>
        <p:spPr>
          <a:xfrm>
            <a:off x="873328" y="670967"/>
            <a:ext cx="2871263" cy="400110"/>
          </a:xfrm>
          <a:prstGeom prst="rect">
            <a:avLst/>
          </a:prstGeom>
          <a:noFill/>
        </p:spPr>
        <p:txBody>
          <a:bodyPr wrap="square" rtlCol="0">
            <a:spAutoFit/>
          </a:bodyPr>
          <a:lstStyle/>
          <a:p>
            <a:r>
              <a:rPr lang="de-DE" sz="2000" b="1" dirty="0">
                <a:solidFill>
                  <a:schemeClr val="accent1">
                    <a:lumMod val="20000"/>
                    <a:lumOff val="80000"/>
                  </a:schemeClr>
                </a:solidFill>
                <a:latin typeface="Dosis" panose="02010703020202060003" pitchFamily="2" charset="0"/>
              </a:rPr>
              <a:t>Operational Excellence</a:t>
            </a:r>
          </a:p>
        </p:txBody>
      </p:sp>
      <p:sp>
        <p:nvSpPr>
          <p:cNvPr id="23" name="Textfeld 22">
            <a:extLst>
              <a:ext uri="{FF2B5EF4-FFF2-40B4-BE49-F238E27FC236}">
                <a16:creationId xmlns:a16="http://schemas.microsoft.com/office/drawing/2014/main" id="{00DA9AB6-6CDA-3B4A-AC04-397CB8FD2E4E}"/>
              </a:ext>
            </a:extLst>
          </p:cNvPr>
          <p:cNvSpPr txBox="1"/>
          <p:nvPr/>
        </p:nvSpPr>
        <p:spPr>
          <a:xfrm>
            <a:off x="824401" y="2337086"/>
            <a:ext cx="9419194" cy="646331"/>
          </a:xfrm>
          <a:prstGeom prst="rect">
            <a:avLst/>
          </a:prstGeom>
          <a:noFill/>
        </p:spPr>
        <p:txBody>
          <a:bodyPr wrap="square" rtlCol="0">
            <a:spAutoFit/>
          </a:bodyPr>
          <a:lstStyle/>
          <a:p>
            <a:pPr>
              <a:defRPr>
                <a:effectLst/>
              </a:defRPr>
            </a:pPr>
            <a:r>
              <a:rPr lang="en-US" dirty="0" smtClean="0">
                <a:solidFill>
                  <a:srgbClr val="FFFF00"/>
                </a:solidFill>
              </a:rPr>
              <a:t>….address security issues</a:t>
            </a:r>
          </a:p>
          <a:p>
            <a:pPr>
              <a:defRPr>
                <a:effectLst/>
              </a:defRPr>
            </a:pPr>
            <a:r>
              <a:rPr lang="en-US" dirty="0" smtClean="0">
                <a:solidFill>
                  <a:schemeClr val="accent1">
                    <a:lumMod val="20000"/>
                    <a:lumOff val="80000"/>
                  </a:schemeClr>
                </a:solidFill>
              </a:rPr>
              <a:t>IAM, AWS </a:t>
            </a:r>
            <a:r>
              <a:rPr lang="en-US" dirty="0" err="1" smtClean="0">
                <a:solidFill>
                  <a:schemeClr val="accent1">
                    <a:lumMod val="20000"/>
                    <a:lumOff val="80000"/>
                  </a:schemeClr>
                </a:solidFill>
              </a:rPr>
              <a:t>CloudTrail</a:t>
            </a:r>
            <a:r>
              <a:rPr lang="en-US" dirty="0" smtClean="0">
                <a:solidFill>
                  <a:schemeClr val="accent1">
                    <a:lumMod val="20000"/>
                    <a:lumOff val="80000"/>
                  </a:schemeClr>
                </a:solidFill>
              </a:rPr>
              <a:t>, WAF, </a:t>
            </a:r>
            <a:r>
              <a:rPr lang="en-US" dirty="0" err="1" smtClean="0">
                <a:solidFill>
                  <a:schemeClr val="accent1">
                    <a:lumMod val="20000"/>
                    <a:lumOff val="80000"/>
                  </a:schemeClr>
                </a:solidFill>
              </a:rPr>
              <a:t>GuardDuty</a:t>
            </a:r>
            <a:r>
              <a:rPr lang="en-US" dirty="0" smtClean="0">
                <a:solidFill>
                  <a:schemeClr val="accent1">
                    <a:lumMod val="20000"/>
                    <a:lumOff val="80000"/>
                  </a:schemeClr>
                </a:solidFill>
              </a:rPr>
              <a:t>, KSM, </a:t>
            </a:r>
            <a:r>
              <a:rPr lang="en-US" dirty="0" err="1" smtClean="0">
                <a:solidFill>
                  <a:schemeClr val="accent1">
                    <a:lumMod val="20000"/>
                    <a:lumOff val="80000"/>
                  </a:schemeClr>
                </a:solidFill>
              </a:rPr>
              <a:t>SecretsManager</a:t>
            </a:r>
            <a:r>
              <a:rPr lang="en-US" dirty="0" smtClean="0">
                <a:solidFill>
                  <a:schemeClr val="accent1">
                    <a:lumMod val="20000"/>
                    <a:lumOff val="80000"/>
                  </a:schemeClr>
                </a:solidFill>
              </a:rPr>
              <a:t>, </a:t>
            </a:r>
            <a:r>
              <a:rPr lang="en-US" dirty="0" err="1" smtClean="0">
                <a:solidFill>
                  <a:schemeClr val="accent1">
                    <a:lumMod val="20000"/>
                    <a:lumOff val="80000"/>
                  </a:schemeClr>
                </a:solidFill>
              </a:rPr>
              <a:t>Enryption</a:t>
            </a:r>
            <a:r>
              <a:rPr lang="en-US" dirty="0" smtClean="0">
                <a:solidFill>
                  <a:schemeClr val="accent1">
                    <a:lumMod val="20000"/>
                    <a:lumOff val="80000"/>
                  </a:schemeClr>
                </a:solidFill>
              </a:rPr>
              <a:t> on S3 and EBS …</a:t>
            </a:r>
            <a:endParaRPr lang="id-ID" dirty="0">
              <a:solidFill>
                <a:schemeClr val="accent1">
                  <a:lumMod val="20000"/>
                  <a:lumOff val="80000"/>
                </a:schemeClr>
              </a:solidFill>
            </a:endParaRPr>
          </a:p>
        </p:txBody>
      </p:sp>
      <p:sp>
        <p:nvSpPr>
          <p:cNvPr id="24" name="Textfeld 23">
            <a:extLst>
              <a:ext uri="{FF2B5EF4-FFF2-40B4-BE49-F238E27FC236}">
                <a16:creationId xmlns:a16="http://schemas.microsoft.com/office/drawing/2014/main" id="{C993E054-37F1-A844-9484-990FB107A5DF}"/>
              </a:ext>
            </a:extLst>
          </p:cNvPr>
          <p:cNvSpPr txBox="1"/>
          <p:nvPr/>
        </p:nvSpPr>
        <p:spPr>
          <a:xfrm>
            <a:off x="824401" y="1937122"/>
            <a:ext cx="2871263" cy="400110"/>
          </a:xfrm>
          <a:prstGeom prst="rect">
            <a:avLst/>
          </a:prstGeom>
          <a:noFill/>
        </p:spPr>
        <p:txBody>
          <a:bodyPr wrap="square" rtlCol="0">
            <a:spAutoFit/>
          </a:bodyPr>
          <a:lstStyle/>
          <a:p>
            <a:pPr>
              <a:defRPr>
                <a:effectLst/>
              </a:defRPr>
            </a:pPr>
            <a:r>
              <a:rPr lang="id-ID" sz="2000" b="1" dirty="0">
                <a:solidFill>
                  <a:schemeClr val="accent1">
                    <a:lumMod val="20000"/>
                    <a:lumOff val="80000"/>
                  </a:schemeClr>
                </a:solidFill>
              </a:rPr>
              <a:t>Security</a:t>
            </a:r>
          </a:p>
        </p:txBody>
      </p:sp>
      <p:sp>
        <p:nvSpPr>
          <p:cNvPr id="25" name="Textfeld 24">
            <a:extLst>
              <a:ext uri="{FF2B5EF4-FFF2-40B4-BE49-F238E27FC236}">
                <a16:creationId xmlns:a16="http://schemas.microsoft.com/office/drawing/2014/main" id="{221C2613-4563-E348-B1DB-20CBA8ED65C1}"/>
              </a:ext>
            </a:extLst>
          </p:cNvPr>
          <p:cNvSpPr txBox="1"/>
          <p:nvPr/>
        </p:nvSpPr>
        <p:spPr>
          <a:xfrm>
            <a:off x="873328" y="3424993"/>
            <a:ext cx="10365690" cy="923330"/>
          </a:xfrm>
          <a:prstGeom prst="rect">
            <a:avLst/>
          </a:prstGeom>
          <a:noFill/>
        </p:spPr>
        <p:txBody>
          <a:bodyPr wrap="square" rtlCol="0">
            <a:spAutoFit/>
          </a:bodyPr>
          <a:lstStyle/>
          <a:p>
            <a:pPr>
              <a:defRPr>
                <a:effectLst/>
              </a:defRPr>
            </a:pPr>
            <a:r>
              <a:rPr lang="en-US" dirty="0">
                <a:solidFill>
                  <a:srgbClr val="FFFF00"/>
                </a:solidFill>
              </a:rPr>
              <a:t>s</a:t>
            </a:r>
            <a:r>
              <a:rPr lang="en-US" dirty="0" smtClean="0">
                <a:solidFill>
                  <a:srgbClr val="FFFF00"/>
                </a:solidFill>
              </a:rPr>
              <a:t>cale, recover, failover, backup, high availability (HA), distribute, fault protection, elasticity</a:t>
            </a:r>
            <a:r>
              <a:rPr lang="en-US" dirty="0">
                <a:solidFill>
                  <a:srgbClr val="FFFF00"/>
                </a:solidFill>
              </a:rPr>
              <a:t>, </a:t>
            </a:r>
            <a:r>
              <a:rPr lang="en-US" dirty="0" err="1">
                <a:solidFill>
                  <a:srgbClr val="FFFF00"/>
                </a:solidFill>
              </a:rPr>
              <a:t>minimise</a:t>
            </a:r>
            <a:r>
              <a:rPr lang="en-US" dirty="0">
                <a:solidFill>
                  <a:srgbClr val="FFFF00"/>
                </a:solidFill>
              </a:rPr>
              <a:t> the chance of underlying hardware failure</a:t>
            </a:r>
            <a:endParaRPr lang="en-US" dirty="0" smtClean="0">
              <a:solidFill>
                <a:srgbClr val="FFFF00"/>
              </a:solidFill>
            </a:endParaRPr>
          </a:p>
          <a:p>
            <a:pPr>
              <a:defRPr>
                <a:effectLst/>
              </a:defRPr>
            </a:pPr>
            <a:r>
              <a:rPr lang="en-US" dirty="0" smtClean="0">
                <a:solidFill>
                  <a:schemeClr val="accent1">
                    <a:lumMod val="20000"/>
                    <a:lumOff val="80000"/>
                  </a:schemeClr>
                </a:solidFill>
              </a:rPr>
              <a:t>Multi AZ, </a:t>
            </a:r>
            <a:r>
              <a:rPr lang="en-US" dirty="0" err="1" smtClean="0">
                <a:solidFill>
                  <a:schemeClr val="accent1">
                    <a:lumMod val="20000"/>
                    <a:lumOff val="80000"/>
                  </a:schemeClr>
                </a:solidFill>
              </a:rPr>
              <a:t>Loadbalancing</a:t>
            </a:r>
            <a:r>
              <a:rPr lang="en-US" dirty="0" smtClean="0">
                <a:solidFill>
                  <a:schemeClr val="accent1">
                    <a:lumMod val="20000"/>
                    <a:lumOff val="80000"/>
                  </a:schemeClr>
                </a:solidFill>
              </a:rPr>
              <a:t>, Clusters, Route53, </a:t>
            </a:r>
            <a:r>
              <a:rPr lang="en-US" dirty="0" err="1" smtClean="0">
                <a:solidFill>
                  <a:schemeClr val="accent1">
                    <a:lumMod val="20000"/>
                    <a:lumOff val="80000"/>
                  </a:schemeClr>
                </a:solidFill>
              </a:rPr>
              <a:t>Autoscaling</a:t>
            </a:r>
            <a:r>
              <a:rPr lang="en-US" dirty="0" smtClean="0">
                <a:solidFill>
                  <a:schemeClr val="accent1">
                    <a:lumMod val="20000"/>
                    <a:lumOff val="80000"/>
                  </a:schemeClr>
                </a:solidFill>
              </a:rPr>
              <a:t>, ASGs,   </a:t>
            </a:r>
            <a:endParaRPr lang="id-ID" dirty="0">
              <a:solidFill>
                <a:schemeClr val="accent1">
                  <a:lumMod val="20000"/>
                  <a:lumOff val="80000"/>
                </a:schemeClr>
              </a:solidFill>
            </a:endParaRPr>
          </a:p>
        </p:txBody>
      </p:sp>
      <p:sp>
        <p:nvSpPr>
          <p:cNvPr id="26" name="Textfeld 25">
            <a:extLst>
              <a:ext uri="{FF2B5EF4-FFF2-40B4-BE49-F238E27FC236}">
                <a16:creationId xmlns:a16="http://schemas.microsoft.com/office/drawing/2014/main" id="{69C18B77-5543-EF49-9463-2E6F4A2E2F66}"/>
              </a:ext>
            </a:extLst>
          </p:cNvPr>
          <p:cNvSpPr txBox="1"/>
          <p:nvPr/>
        </p:nvSpPr>
        <p:spPr>
          <a:xfrm>
            <a:off x="873328" y="3106735"/>
            <a:ext cx="4966594" cy="400110"/>
          </a:xfrm>
          <a:prstGeom prst="rect">
            <a:avLst/>
          </a:prstGeom>
          <a:noFill/>
        </p:spPr>
        <p:txBody>
          <a:bodyPr wrap="square" rtlCol="0">
            <a:spAutoFit/>
          </a:bodyPr>
          <a:lstStyle/>
          <a:p>
            <a:pPr>
              <a:defRPr>
                <a:effectLst/>
              </a:defRPr>
            </a:pPr>
            <a:r>
              <a:rPr lang="de-DE" sz="2000" b="1" smtClean="0">
                <a:solidFill>
                  <a:schemeClr val="accent1">
                    <a:lumMod val="20000"/>
                    <a:lumOff val="80000"/>
                  </a:schemeClr>
                </a:solidFill>
              </a:rPr>
              <a:t>Reliability</a:t>
            </a:r>
            <a:endParaRPr lang="id-ID" sz="2000" b="1" dirty="0">
              <a:solidFill>
                <a:schemeClr val="accent1">
                  <a:lumMod val="20000"/>
                  <a:lumOff val="80000"/>
                </a:schemeClr>
              </a:solidFill>
            </a:endParaRPr>
          </a:p>
        </p:txBody>
      </p:sp>
      <p:sp>
        <p:nvSpPr>
          <p:cNvPr id="28" name="Textfeld 27">
            <a:extLst>
              <a:ext uri="{FF2B5EF4-FFF2-40B4-BE49-F238E27FC236}">
                <a16:creationId xmlns:a16="http://schemas.microsoft.com/office/drawing/2014/main" id="{931086A0-617D-414F-AEDA-BFFBB3B35D4E}"/>
              </a:ext>
            </a:extLst>
          </p:cNvPr>
          <p:cNvSpPr txBox="1"/>
          <p:nvPr/>
        </p:nvSpPr>
        <p:spPr>
          <a:xfrm>
            <a:off x="-5949" y="6375633"/>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20" name="Textfeld 19">
            <a:extLst>
              <a:ext uri="{FF2B5EF4-FFF2-40B4-BE49-F238E27FC236}">
                <a16:creationId xmlns:a16="http://schemas.microsoft.com/office/drawing/2014/main" id="{69C18B77-5543-EF49-9463-2E6F4A2E2F66}"/>
              </a:ext>
            </a:extLst>
          </p:cNvPr>
          <p:cNvSpPr txBox="1"/>
          <p:nvPr/>
        </p:nvSpPr>
        <p:spPr>
          <a:xfrm>
            <a:off x="873328" y="4388276"/>
            <a:ext cx="4966594" cy="400110"/>
          </a:xfrm>
          <a:prstGeom prst="rect">
            <a:avLst/>
          </a:prstGeom>
          <a:noFill/>
        </p:spPr>
        <p:txBody>
          <a:bodyPr wrap="square" rtlCol="0">
            <a:spAutoFit/>
          </a:bodyPr>
          <a:lstStyle/>
          <a:p>
            <a:pPr>
              <a:defRPr>
                <a:effectLst/>
              </a:defRPr>
            </a:pPr>
            <a:r>
              <a:rPr lang="de-DE" sz="2000" b="1" dirty="0">
                <a:solidFill>
                  <a:schemeClr val="accent1">
                    <a:lumMod val="20000"/>
                    <a:lumOff val="80000"/>
                  </a:schemeClr>
                </a:solidFill>
              </a:rPr>
              <a:t>Performance </a:t>
            </a:r>
            <a:r>
              <a:rPr lang="de-DE" sz="2000" b="1" dirty="0" err="1">
                <a:solidFill>
                  <a:schemeClr val="accent1">
                    <a:lumMod val="20000"/>
                    <a:lumOff val="80000"/>
                  </a:schemeClr>
                </a:solidFill>
              </a:rPr>
              <a:t>Eﬃciency</a:t>
            </a:r>
            <a:endParaRPr lang="id-ID" sz="2000" b="1" dirty="0">
              <a:solidFill>
                <a:schemeClr val="accent1">
                  <a:lumMod val="20000"/>
                  <a:lumOff val="80000"/>
                </a:schemeClr>
              </a:solidFill>
            </a:endParaRPr>
          </a:p>
        </p:txBody>
      </p:sp>
      <p:sp>
        <p:nvSpPr>
          <p:cNvPr id="21" name="Richtungspfeil 20">
            <a:extLst>
              <a:ext uri="{FF2B5EF4-FFF2-40B4-BE49-F238E27FC236}">
                <a16:creationId xmlns:a16="http://schemas.microsoft.com/office/drawing/2014/main" id="{A8A4C6BC-EBA8-7745-8186-76C7F4923077}"/>
              </a:ext>
            </a:extLst>
          </p:cNvPr>
          <p:cNvSpPr/>
          <p:nvPr/>
        </p:nvSpPr>
        <p:spPr>
          <a:xfrm>
            <a:off x="259826" y="4397499"/>
            <a:ext cx="399473" cy="344034"/>
          </a:xfrm>
          <a:prstGeom prst="homePlate">
            <a:avLst/>
          </a:prstGeom>
          <a:solidFill>
            <a:srgbClr val="76B53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solidFill>
                  <a:srgbClr val="00153E"/>
                </a:solidFill>
              </a:rPr>
              <a:t>4</a:t>
            </a:r>
            <a:endParaRPr lang="de-DE" dirty="0">
              <a:solidFill>
                <a:srgbClr val="00153E"/>
              </a:solidFill>
            </a:endParaRPr>
          </a:p>
        </p:txBody>
      </p:sp>
      <p:sp>
        <p:nvSpPr>
          <p:cNvPr id="22" name="Richtungspfeil 21">
            <a:extLst>
              <a:ext uri="{FF2B5EF4-FFF2-40B4-BE49-F238E27FC236}">
                <a16:creationId xmlns:a16="http://schemas.microsoft.com/office/drawing/2014/main" id="{A8A4C6BC-EBA8-7745-8186-76C7F4923077}"/>
              </a:ext>
            </a:extLst>
          </p:cNvPr>
          <p:cNvSpPr/>
          <p:nvPr/>
        </p:nvSpPr>
        <p:spPr>
          <a:xfrm>
            <a:off x="228668" y="5543961"/>
            <a:ext cx="399473" cy="344034"/>
          </a:xfrm>
          <a:prstGeom prst="homePlate">
            <a:avLst/>
          </a:prstGeom>
          <a:solidFill>
            <a:srgbClr val="76B53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solidFill>
                  <a:srgbClr val="00153E"/>
                </a:solidFill>
              </a:rPr>
              <a:t>5</a:t>
            </a:r>
            <a:endParaRPr lang="de-DE" dirty="0">
              <a:solidFill>
                <a:srgbClr val="00153E"/>
              </a:solidFill>
            </a:endParaRPr>
          </a:p>
        </p:txBody>
      </p:sp>
      <p:sp>
        <p:nvSpPr>
          <p:cNvPr id="29" name="Textfeld 28">
            <a:extLst>
              <a:ext uri="{FF2B5EF4-FFF2-40B4-BE49-F238E27FC236}">
                <a16:creationId xmlns:a16="http://schemas.microsoft.com/office/drawing/2014/main" id="{69C18B77-5543-EF49-9463-2E6F4A2E2F66}"/>
              </a:ext>
            </a:extLst>
          </p:cNvPr>
          <p:cNvSpPr txBox="1"/>
          <p:nvPr/>
        </p:nvSpPr>
        <p:spPr>
          <a:xfrm>
            <a:off x="873328" y="5473905"/>
            <a:ext cx="4966594" cy="400110"/>
          </a:xfrm>
          <a:prstGeom prst="rect">
            <a:avLst/>
          </a:prstGeom>
          <a:noFill/>
        </p:spPr>
        <p:txBody>
          <a:bodyPr wrap="square" rtlCol="0">
            <a:spAutoFit/>
          </a:bodyPr>
          <a:lstStyle/>
          <a:p>
            <a:pPr>
              <a:defRPr>
                <a:effectLst/>
              </a:defRPr>
            </a:pPr>
            <a:r>
              <a:rPr lang="de-DE" sz="2000" b="1" dirty="0" err="1">
                <a:solidFill>
                  <a:schemeClr val="accent1">
                    <a:lumMod val="20000"/>
                    <a:lumOff val="80000"/>
                  </a:schemeClr>
                </a:solidFill>
              </a:rPr>
              <a:t>Cost</a:t>
            </a:r>
            <a:r>
              <a:rPr lang="de-DE" sz="2000" b="1" dirty="0">
                <a:solidFill>
                  <a:schemeClr val="accent1">
                    <a:lumMod val="20000"/>
                    <a:lumOff val="80000"/>
                  </a:schemeClr>
                </a:solidFill>
              </a:rPr>
              <a:t> </a:t>
            </a:r>
            <a:r>
              <a:rPr lang="de-DE" sz="2000" b="1" dirty="0" err="1">
                <a:solidFill>
                  <a:schemeClr val="accent1">
                    <a:lumMod val="20000"/>
                    <a:lumOff val="80000"/>
                  </a:schemeClr>
                </a:solidFill>
              </a:rPr>
              <a:t>Optimization</a:t>
            </a:r>
            <a:r>
              <a:rPr lang="de-DE" sz="2000" b="1" dirty="0">
                <a:solidFill>
                  <a:schemeClr val="accent1">
                    <a:lumMod val="20000"/>
                    <a:lumOff val="80000"/>
                  </a:schemeClr>
                </a:solidFill>
              </a:rPr>
              <a:t> </a:t>
            </a:r>
            <a:endParaRPr lang="id-ID" sz="2000" b="1" dirty="0">
              <a:solidFill>
                <a:schemeClr val="accent1">
                  <a:lumMod val="20000"/>
                  <a:lumOff val="80000"/>
                </a:schemeClr>
              </a:solidFill>
            </a:endParaRPr>
          </a:p>
        </p:txBody>
      </p:sp>
      <p:sp>
        <p:nvSpPr>
          <p:cNvPr id="30" name="Textfeld 29">
            <a:extLst>
              <a:ext uri="{FF2B5EF4-FFF2-40B4-BE49-F238E27FC236}">
                <a16:creationId xmlns:a16="http://schemas.microsoft.com/office/drawing/2014/main" id="{221C2613-4563-E348-B1DB-20CBA8ED65C1}"/>
              </a:ext>
            </a:extLst>
          </p:cNvPr>
          <p:cNvSpPr txBox="1"/>
          <p:nvPr/>
        </p:nvSpPr>
        <p:spPr>
          <a:xfrm>
            <a:off x="873328" y="4748572"/>
            <a:ext cx="10365690" cy="646331"/>
          </a:xfrm>
          <a:prstGeom prst="rect">
            <a:avLst/>
          </a:prstGeom>
          <a:noFill/>
        </p:spPr>
        <p:txBody>
          <a:bodyPr wrap="square" rtlCol="0">
            <a:spAutoFit/>
          </a:bodyPr>
          <a:lstStyle/>
          <a:p>
            <a:pPr>
              <a:defRPr>
                <a:effectLst/>
              </a:defRPr>
            </a:pPr>
            <a:r>
              <a:rPr lang="en-US" dirty="0" smtClean="0">
                <a:solidFill>
                  <a:srgbClr val="FFFF00"/>
                </a:solidFill>
              </a:rPr>
              <a:t>…the best performance, fast, high IOPs, high throughput</a:t>
            </a:r>
          </a:p>
          <a:p>
            <a:pPr>
              <a:defRPr>
                <a:effectLst/>
              </a:defRPr>
            </a:pPr>
            <a:r>
              <a:rPr lang="en-US" dirty="0" smtClean="0">
                <a:solidFill>
                  <a:schemeClr val="accent1">
                    <a:lumMod val="20000"/>
                    <a:lumOff val="80000"/>
                  </a:schemeClr>
                </a:solidFill>
              </a:rPr>
              <a:t>Storage (S3, EBS, EFS) , IOPs, Instance types, Databases, Accelerator, </a:t>
            </a:r>
            <a:endParaRPr lang="id-ID" dirty="0">
              <a:solidFill>
                <a:schemeClr val="accent1">
                  <a:lumMod val="20000"/>
                  <a:lumOff val="80000"/>
                </a:schemeClr>
              </a:solidFill>
            </a:endParaRPr>
          </a:p>
        </p:txBody>
      </p:sp>
      <p:sp>
        <p:nvSpPr>
          <p:cNvPr id="31" name="Textfeld 30">
            <a:extLst>
              <a:ext uri="{FF2B5EF4-FFF2-40B4-BE49-F238E27FC236}">
                <a16:creationId xmlns:a16="http://schemas.microsoft.com/office/drawing/2014/main" id="{221C2613-4563-E348-B1DB-20CBA8ED65C1}"/>
              </a:ext>
            </a:extLst>
          </p:cNvPr>
          <p:cNvSpPr txBox="1"/>
          <p:nvPr/>
        </p:nvSpPr>
        <p:spPr>
          <a:xfrm>
            <a:off x="831355" y="5844454"/>
            <a:ext cx="10365690" cy="646331"/>
          </a:xfrm>
          <a:prstGeom prst="rect">
            <a:avLst/>
          </a:prstGeom>
          <a:noFill/>
        </p:spPr>
        <p:txBody>
          <a:bodyPr wrap="square" rtlCol="0">
            <a:spAutoFit/>
          </a:bodyPr>
          <a:lstStyle/>
          <a:p>
            <a:pPr>
              <a:defRPr>
                <a:effectLst/>
              </a:defRPr>
            </a:pPr>
            <a:r>
              <a:rPr lang="en-US" dirty="0" smtClean="0">
                <a:solidFill>
                  <a:srgbClr val="FFFF00"/>
                </a:solidFill>
              </a:rPr>
              <a:t>…the most cost effective way, cheapest solution</a:t>
            </a:r>
          </a:p>
          <a:p>
            <a:pPr>
              <a:defRPr>
                <a:effectLst/>
              </a:defRPr>
            </a:pPr>
            <a:r>
              <a:rPr lang="en-US" dirty="0" smtClean="0">
                <a:solidFill>
                  <a:schemeClr val="accent1">
                    <a:lumMod val="20000"/>
                    <a:lumOff val="80000"/>
                  </a:schemeClr>
                </a:solidFill>
              </a:rPr>
              <a:t>S3, EBS, </a:t>
            </a:r>
            <a:r>
              <a:rPr lang="en-US" dirty="0" err="1" smtClean="0">
                <a:solidFill>
                  <a:schemeClr val="accent1">
                    <a:lumMod val="20000"/>
                    <a:lumOff val="80000"/>
                  </a:schemeClr>
                </a:solidFill>
              </a:rPr>
              <a:t>CostExplorer</a:t>
            </a:r>
            <a:r>
              <a:rPr lang="en-US" dirty="0" smtClean="0">
                <a:solidFill>
                  <a:schemeClr val="accent1">
                    <a:lumMod val="20000"/>
                    <a:lumOff val="80000"/>
                  </a:schemeClr>
                </a:solidFill>
              </a:rPr>
              <a:t>, </a:t>
            </a:r>
            <a:r>
              <a:rPr lang="en-US" dirty="0" err="1" smtClean="0">
                <a:solidFill>
                  <a:schemeClr val="accent1">
                    <a:lumMod val="20000"/>
                    <a:lumOff val="80000"/>
                  </a:schemeClr>
                </a:solidFill>
              </a:rPr>
              <a:t>TrustedAdvisor</a:t>
            </a:r>
            <a:r>
              <a:rPr lang="en-US" dirty="0" smtClean="0">
                <a:solidFill>
                  <a:schemeClr val="accent1">
                    <a:lumMod val="20000"/>
                    <a:lumOff val="80000"/>
                  </a:schemeClr>
                </a:solidFill>
              </a:rPr>
              <a:t>, </a:t>
            </a:r>
            <a:endParaRPr lang="id-ID" dirty="0">
              <a:solidFill>
                <a:schemeClr val="accent1">
                  <a:lumMod val="20000"/>
                  <a:lumOff val="80000"/>
                </a:schemeClr>
              </a:solidFill>
            </a:endParaRPr>
          </a:p>
        </p:txBody>
      </p:sp>
    </p:spTree>
    <p:extLst>
      <p:ext uri="{BB962C8B-B14F-4D97-AF65-F5344CB8AC3E}">
        <p14:creationId xmlns:p14="http://schemas.microsoft.com/office/powerpoint/2010/main" val="1789329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500"/>
                                        <p:tgtEl>
                                          <p:spTgt spid="1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dissolve">
                                      <p:cBhvr>
                                        <p:cTn id="10" dur="500"/>
                                        <p:tgtEl>
                                          <p:spTgt spid="2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dissolve">
                                      <p:cBhvr>
                                        <p:cTn id="13" dur="50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ssolve">
                                      <p:cBhvr>
                                        <p:cTn id="18" dur="500"/>
                                        <p:tgtEl>
                                          <p:spTgt spid="18"/>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dissolve">
                                      <p:cBhvr>
                                        <p:cTn id="21" dur="500"/>
                                        <p:tgtEl>
                                          <p:spTgt spid="26"/>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dissolve">
                                      <p:cBhvr>
                                        <p:cTn id="24" dur="500"/>
                                        <p:tgtEl>
                                          <p:spTgt spid="25"/>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dissolv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dissolve">
                                      <p:cBhvr>
                                        <p:cTn id="32" dur="500"/>
                                        <p:tgtEl>
                                          <p:spTgt spid="21"/>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dissolve">
                                      <p:cBhvr>
                                        <p:cTn id="37" dur="500"/>
                                        <p:tgtEl>
                                          <p:spTgt spid="22"/>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dissolve">
                                      <p:cBhvr>
                                        <p:cTn id="40" dur="500"/>
                                        <p:tgtEl>
                                          <p:spTgt spid="29"/>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dissolve">
                                      <p:cBhvr>
                                        <p:cTn id="43" dur="500"/>
                                        <p:tgtEl>
                                          <p:spTgt spid="30"/>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dissolve">
                                      <p:cBhvr>
                                        <p:cTn id="46"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8" grpId="0" animBg="1"/>
      <p:bldP spid="23" grpId="0"/>
      <p:bldP spid="24" grpId="0"/>
      <p:bldP spid="25" grpId="0"/>
      <p:bldP spid="26" grpId="0"/>
      <p:bldP spid="20" grpId="0"/>
      <p:bldP spid="21" grpId="0" animBg="1"/>
      <p:bldP spid="22" grpId="0" animBg="1"/>
      <p:bldP spid="29" grpId="0"/>
      <p:bldP spid="30" grpId="0"/>
      <p:bldP spid="31"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Read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the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keywords</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1025324" y="2982917"/>
            <a:ext cx="5259729" cy="4902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defRPr>
                <a:effectLst/>
              </a:defRPr>
            </a:pPr>
            <a:r>
              <a:rPr lang="en-US" sz="2400" dirty="0" smtClean="0">
                <a:solidFill>
                  <a:schemeClr val="bg1"/>
                </a:solidFill>
                <a:ea typeface="Inter UI" panose="020B0502030000000004" pitchFamily="34" charset="0"/>
              </a:rPr>
              <a:t>…the most cost effective way</a:t>
            </a:r>
          </a:p>
        </p:txBody>
      </p:sp>
      <p:sp>
        <p:nvSpPr>
          <p:cNvPr id="8" name="Textfeld 7"/>
          <p:cNvSpPr txBox="1"/>
          <p:nvPr/>
        </p:nvSpPr>
        <p:spPr>
          <a:xfrm flipH="1">
            <a:off x="1610924" y="1126837"/>
            <a:ext cx="8343304" cy="1292662"/>
          </a:xfrm>
          <a:prstGeom prst="rect">
            <a:avLst/>
          </a:prstGeom>
          <a:noFill/>
        </p:spPr>
        <p:txBody>
          <a:bodyPr wrap="square" rtlCol="0">
            <a:spAutoFit/>
          </a:bodyPr>
          <a:lstStyle/>
          <a:p>
            <a:endParaRPr lang="de-DE" sz="2400" dirty="0">
              <a:solidFill>
                <a:srgbClr val="76B531"/>
              </a:solidFill>
              <a:latin typeface="Dosis" panose="02010703020202060003" pitchFamily="2" charset="0"/>
              <a:cs typeface="Segoe UI Light" panose="020B0502040204020203" pitchFamily="34" charset="0"/>
            </a:endParaRPr>
          </a:p>
          <a:p>
            <a:r>
              <a:rPr lang="de-DE" sz="5400" dirty="0" smtClean="0">
                <a:ln w="9525">
                  <a:solidFill>
                    <a:schemeClr val="tx1"/>
                  </a:solidFill>
                </a:ln>
                <a:solidFill>
                  <a:schemeClr val="bg1"/>
                </a:solidFill>
                <a:latin typeface="Dosis" panose="02010703020202060003" pitchFamily="2" charset="0"/>
                <a:cs typeface="Segoe UI Light" panose="020B0502040204020203" pitchFamily="34" charset="0"/>
              </a:rPr>
              <a:t>Read </a:t>
            </a:r>
            <a:r>
              <a:rPr lang="de-DE" sz="5400" dirty="0" err="1" smtClean="0">
                <a:ln w="9525">
                  <a:solidFill>
                    <a:schemeClr val="tx1"/>
                  </a:solidFill>
                </a:ln>
                <a:solidFill>
                  <a:schemeClr val="bg1"/>
                </a:solidFill>
                <a:latin typeface="Dosis" panose="02010703020202060003" pitchFamily="2" charset="0"/>
                <a:cs typeface="Segoe UI Light" panose="020B0502040204020203" pitchFamily="34" charset="0"/>
              </a:rPr>
              <a:t>the</a:t>
            </a:r>
            <a:r>
              <a:rPr lang="de-DE" sz="5400" dirty="0" smtClean="0">
                <a:ln w="9525">
                  <a:solidFill>
                    <a:schemeClr val="tx1"/>
                  </a:solidFill>
                </a:ln>
                <a:solidFill>
                  <a:schemeClr val="bg1"/>
                </a:solidFill>
                <a:latin typeface="Dosis" panose="02010703020202060003" pitchFamily="2" charset="0"/>
                <a:cs typeface="Segoe UI Light" panose="020B0502040204020203" pitchFamily="34" charset="0"/>
              </a:rPr>
              <a:t> </a:t>
            </a:r>
            <a:r>
              <a:rPr lang="de-DE" sz="5400" dirty="0" err="1" smtClean="0">
                <a:ln w="9525">
                  <a:solidFill>
                    <a:schemeClr val="tx1"/>
                  </a:solidFill>
                </a:ln>
                <a:solidFill>
                  <a:schemeClr val="bg1"/>
                </a:solidFill>
                <a:latin typeface="Dosis" panose="02010703020202060003" pitchFamily="2" charset="0"/>
                <a:cs typeface="Segoe UI Light" panose="020B0502040204020203" pitchFamily="34" charset="0"/>
              </a:rPr>
              <a:t>keywords</a:t>
            </a:r>
            <a:r>
              <a:rPr lang="de-DE" sz="5400" dirty="0" smtClean="0">
                <a:ln w="9525">
                  <a:solidFill>
                    <a:schemeClr val="tx1"/>
                  </a:solidFill>
                </a:ln>
                <a:solidFill>
                  <a:schemeClr val="bg1"/>
                </a:solidFill>
                <a:latin typeface="Dosis" panose="02010703020202060003" pitchFamily="2" charset="0"/>
                <a:cs typeface="Segoe UI Light" panose="020B0502040204020203" pitchFamily="34" charset="0"/>
              </a:rPr>
              <a:t> !</a:t>
            </a:r>
            <a:endParaRPr lang="de-DE" sz="5400" dirty="0">
              <a:ln w="9525">
                <a:solidFill>
                  <a:schemeClr val="tx1"/>
                </a:solidFill>
              </a:ln>
              <a:solidFill>
                <a:schemeClr val="bg1"/>
              </a:solidFill>
              <a:latin typeface="Dosis" panose="02010703020202060003" pitchFamily="2" charset="0"/>
              <a:cs typeface="Segoe UI Light" panose="020B0502040204020203" pitchFamily="34" charset="0"/>
            </a:endParaRPr>
          </a:p>
        </p:txBody>
      </p:sp>
      <p:sp>
        <p:nvSpPr>
          <p:cNvPr id="11" name="Inhaltsplatzhalter 11"/>
          <p:cNvSpPr txBox="1">
            <a:spLocks/>
          </p:cNvSpPr>
          <p:nvPr/>
        </p:nvSpPr>
        <p:spPr>
          <a:xfrm>
            <a:off x="4210292" y="4036556"/>
            <a:ext cx="5259729" cy="4902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defRPr>
                <a:effectLst/>
              </a:defRPr>
            </a:pPr>
            <a:r>
              <a:rPr lang="en-US" sz="2400" dirty="0" smtClean="0">
                <a:solidFill>
                  <a:schemeClr val="bg1"/>
                </a:solidFill>
                <a:ea typeface="Inter UI" panose="020B0502030000000004" pitchFamily="34" charset="0"/>
              </a:rPr>
              <a:t>…scalable solution..</a:t>
            </a:r>
          </a:p>
        </p:txBody>
      </p:sp>
      <p:sp>
        <p:nvSpPr>
          <p:cNvPr id="14" name="Inhaltsplatzhalter 11"/>
          <p:cNvSpPr txBox="1">
            <a:spLocks/>
          </p:cNvSpPr>
          <p:nvPr/>
        </p:nvSpPr>
        <p:spPr>
          <a:xfrm>
            <a:off x="1025324" y="5090195"/>
            <a:ext cx="5259729" cy="4902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defRPr>
                <a:effectLst/>
              </a:defRPr>
            </a:pPr>
            <a:r>
              <a:rPr lang="en-US" sz="2400" dirty="0" smtClean="0">
                <a:solidFill>
                  <a:schemeClr val="bg1"/>
                </a:solidFill>
                <a:ea typeface="Inter UI" panose="020B0502030000000004" pitchFamily="34" charset="0"/>
              </a:rPr>
              <a:t>…highly available</a:t>
            </a:r>
          </a:p>
        </p:txBody>
      </p:sp>
      <p:sp>
        <p:nvSpPr>
          <p:cNvPr id="3" name="Rechteck 2"/>
          <p:cNvSpPr/>
          <p:nvPr/>
        </p:nvSpPr>
        <p:spPr>
          <a:xfrm>
            <a:off x="7020111" y="4905529"/>
            <a:ext cx="1752403" cy="369332"/>
          </a:xfrm>
          <a:prstGeom prst="rect">
            <a:avLst/>
          </a:prstGeom>
        </p:spPr>
        <p:txBody>
          <a:bodyPr wrap="none">
            <a:spAutoFit/>
          </a:bodyPr>
          <a:lstStyle/>
          <a:p>
            <a:pPr>
              <a:defRPr>
                <a:effectLst/>
              </a:defRPr>
            </a:pPr>
            <a:r>
              <a:rPr lang="en-US" dirty="0" smtClean="0">
                <a:solidFill>
                  <a:schemeClr val="bg1"/>
                </a:solidFill>
                <a:ea typeface="Inter UI" panose="020B0502030000000004" pitchFamily="34" charset="0"/>
              </a:rPr>
              <a:t>….security issues</a:t>
            </a:r>
            <a:endParaRPr lang="en-US" dirty="0">
              <a:solidFill>
                <a:schemeClr val="bg1"/>
              </a:solidFill>
              <a:ea typeface="Inter UI" panose="020B0502030000000004" pitchFamily="34" charset="0"/>
            </a:endParaRPr>
          </a:p>
        </p:txBody>
      </p:sp>
    </p:spTree>
    <p:extLst>
      <p:ext uri="{BB962C8B-B14F-4D97-AF65-F5344CB8AC3E}">
        <p14:creationId xmlns:p14="http://schemas.microsoft.com/office/powerpoint/2010/main" val="392064409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rmAutofit/>
          </a:bodyPr>
          <a:lstStyle/>
          <a:p>
            <a:pPr marL="0" indent="0">
              <a:buNone/>
              <a:defRPr>
                <a:effectLst/>
              </a:defRPr>
            </a:pPr>
            <a:r>
              <a:rPr lang="en-US" sz="2400" dirty="0">
                <a:solidFill>
                  <a:schemeClr val="bg1"/>
                </a:solidFill>
                <a:ea typeface="Inter UI" panose="020B0502030000000004" pitchFamily="34" charset="0"/>
              </a:rPr>
              <a:t>You have a new, dynamic web app written in MEAN stack that is going to be launched in the next month. There is a probability that the traffic will be quite high in the first couple of weeks. In the event of a load failure, how can you set up DNS failover to a static website?</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Reliabiltiy</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Use Route53 with failover option to a static S3 website bucket</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Add more servers in case the application fails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Enable failover to an application hosted in an </a:t>
            </a:r>
            <a:r>
              <a:rPr lang="en-US" sz="2400" dirty="0" err="1" smtClean="0">
                <a:solidFill>
                  <a:schemeClr val="bg1"/>
                </a:solidFill>
                <a:ea typeface="Inter UI" panose="020B0502030000000004" pitchFamily="34" charset="0"/>
              </a:rPr>
              <a:t>on-premise</a:t>
            </a:r>
            <a:r>
              <a:rPr lang="en-US" sz="2400" dirty="0" smtClean="0">
                <a:solidFill>
                  <a:schemeClr val="bg1"/>
                </a:solidFill>
                <a:ea typeface="Inter UI" panose="020B0502030000000004" pitchFamily="34" charset="0"/>
              </a:rPr>
              <a:t> data center</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You can’t do anything to prevent a failure</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362042159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rmAutofit/>
          </a:bodyPr>
          <a:lstStyle/>
          <a:p>
            <a:pPr marL="0" indent="0">
              <a:buNone/>
              <a:defRPr>
                <a:effectLst/>
              </a:defRPr>
            </a:pPr>
            <a:r>
              <a:rPr lang="en-US" sz="2400" dirty="0">
                <a:solidFill>
                  <a:schemeClr val="bg1"/>
                </a:solidFill>
                <a:ea typeface="Inter UI" panose="020B0502030000000004" pitchFamily="34" charset="0"/>
              </a:rPr>
              <a:t>You have a new, dynamic web app written in MEAN stack that is going to be launched in the next month. There is a probability that the traffic will be quite high in the first couple of weeks. In the event of a load </a:t>
            </a:r>
            <a:r>
              <a:rPr lang="en-US" sz="2400" dirty="0">
                <a:solidFill>
                  <a:srgbClr val="FFFF00"/>
                </a:solidFill>
                <a:ea typeface="Inter UI" panose="020B0502030000000004" pitchFamily="34" charset="0"/>
              </a:rPr>
              <a:t>failure</a:t>
            </a:r>
            <a:r>
              <a:rPr lang="en-US" sz="2400" dirty="0">
                <a:solidFill>
                  <a:schemeClr val="bg1"/>
                </a:solidFill>
                <a:ea typeface="Inter UI" panose="020B0502030000000004" pitchFamily="34" charset="0"/>
              </a:rPr>
              <a:t>, how can you set up DNS failover to a static website?</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Reliabiltiy</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rgbClr val="FFFF00"/>
                </a:solidFill>
                <a:ea typeface="Inter UI" panose="020B0502030000000004" pitchFamily="34" charset="0"/>
              </a:rPr>
              <a:t>Use Route53 with failover option to a static S3 website bucket</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Add more servers in case the application fails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Enable failover to an application hosted in an </a:t>
            </a:r>
            <a:r>
              <a:rPr lang="en-US" sz="2400" dirty="0" err="1" smtClean="0">
                <a:solidFill>
                  <a:schemeClr val="bg1"/>
                </a:solidFill>
                <a:ea typeface="Inter UI" panose="020B0502030000000004" pitchFamily="34" charset="0"/>
              </a:rPr>
              <a:t>on-premise</a:t>
            </a:r>
            <a:r>
              <a:rPr lang="en-US" sz="2400" dirty="0" smtClean="0">
                <a:solidFill>
                  <a:schemeClr val="bg1"/>
                </a:solidFill>
                <a:ea typeface="Inter UI" panose="020B0502030000000004" pitchFamily="34" charset="0"/>
              </a:rPr>
              <a:t> data center</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You can’t do anything to prevent a failure</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189299746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defRPr>
                <a:effectLst/>
              </a:defRPr>
            </a:pPr>
            <a:r>
              <a:rPr lang="en-US" sz="2000" dirty="0">
                <a:solidFill>
                  <a:schemeClr val="bg1"/>
                </a:solidFill>
                <a:ea typeface="Inter UI" panose="020B0502030000000004" pitchFamily="34" charset="0"/>
              </a:rPr>
              <a:t>A start-up company has an EC2 instance that is hosting a web application. The volume of users is expected to grow in the coming months and hence, you need to add more elasticity and scalability in your AWS architecture to cope with the demand. </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options can satisfy the above requirement for the given scenario? (Select TWO.)</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Reliabiltiy</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Setup 2 EC2 instances behind an Elastic Load Balancer</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Setup S3 Cache in front of EC instance</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Setup 2 EC2 instances integrated with AWS Glue</a:t>
            </a:r>
          </a:p>
          <a:p>
            <a:pPr marL="457200" indent="-457200">
              <a:buFont typeface="+mj-lt"/>
              <a:buAutoNum type="arabicPeriod"/>
              <a:defRPr>
                <a:effectLst/>
              </a:defRPr>
            </a:pPr>
            <a:r>
              <a:rPr lang="en-US" sz="2400" dirty="0">
                <a:solidFill>
                  <a:schemeClr val="bg1"/>
                </a:solidFill>
                <a:ea typeface="Inter UI" panose="020B0502030000000004" pitchFamily="34" charset="0"/>
              </a:rPr>
              <a:t>Setup 2 EC2 instances </a:t>
            </a:r>
            <a:r>
              <a:rPr lang="en-US" sz="2400" dirty="0" smtClean="0">
                <a:solidFill>
                  <a:schemeClr val="bg1"/>
                </a:solidFill>
                <a:ea typeface="Inter UI" panose="020B0502030000000004" pitchFamily="34" charset="0"/>
              </a:rPr>
              <a:t>and use Route53 to route traffic based on weighted Routing Policy</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Setup AWS WAF behind your EC2 instance</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320230053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defRPr>
                <a:effectLst/>
              </a:defRPr>
            </a:pPr>
            <a:r>
              <a:rPr lang="en-US" sz="2000" dirty="0">
                <a:solidFill>
                  <a:schemeClr val="bg1"/>
                </a:solidFill>
                <a:ea typeface="Inter UI" panose="020B0502030000000004" pitchFamily="34" charset="0"/>
              </a:rPr>
              <a:t>A start-up company has an EC2 instance that is hosting a web application. The volume of users is expected to grow in the coming months and hence, you need to add more </a:t>
            </a:r>
            <a:r>
              <a:rPr lang="en-US" sz="2000" dirty="0">
                <a:solidFill>
                  <a:srgbClr val="FFFF00"/>
                </a:solidFill>
                <a:ea typeface="Inter UI" panose="020B0502030000000004" pitchFamily="34" charset="0"/>
              </a:rPr>
              <a:t>elasticity and scalability </a:t>
            </a:r>
            <a:r>
              <a:rPr lang="en-US" sz="2000" dirty="0">
                <a:solidFill>
                  <a:schemeClr val="bg1"/>
                </a:solidFill>
                <a:ea typeface="Inter UI" panose="020B0502030000000004" pitchFamily="34" charset="0"/>
              </a:rPr>
              <a:t>in your AWS architecture to cope with the demand. </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options can satisfy the above requirement for the given scenario? (Select TWO.)</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Reliabiltiy</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rgbClr val="FFFF00"/>
                </a:solidFill>
                <a:ea typeface="Inter UI" panose="020B0502030000000004" pitchFamily="34" charset="0"/>
              </a:rPr>
              <a:t>Setup 2 EC2 instances behind an Elastic Load Balancer</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Setup S3 Cache in front of EC instance</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Setup 2 EC2 instances integrated with AWS Glue</a:t>
            </a:r>
          </a:p>
          <a:p>
            <a:pPr marL="457200" indent="-457200">
              <a:buFont typeface="+mj-lt"/>
              <a:buAutoNum type="arabicPeriod"/>
              <a:defRPr>
                <a:effectLst/>
              </a:defRPr>
            </a:pPr>
            <a:r>
              <a:rPr lang="en-US" sz="2400" dirty="0">
                <a:solidFill>
                  <a:srgbClr val="FFFF00"/>
                </a:solidFill>
                <a:ea typeface="Inter UI" panose="020B0502030000000004" pitchFamily="34" charset="0"/>
              </a:rPr>
              <a:t>Setup 2 EC2 instances </a:t>
            </a:r>
            <a:r>
              <a:rPr lang="en-US" sz="2400" dirty="0" smtClean="0">
                <a:solidFill>
                  <a:srgbClr val="FFFF00"/>
                </a:solidFill>
                <a:ea typeface="Inter UI" panose="020B0502030000000004" pitchFamily="34" charset="0"/>
              </a:rPr>
              <a:t>and use Route53 to route traffic based on weighted Routing Policy</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Setup AWS WAF behind your EC2 instance</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65481727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738342" cy="1385866"/>
          </a:xfrm>
        </p:spPr>
        <p:txBody>
          <a:bodyPr>
            <a:noAutofit/>
          </a:bodyPr>
          <a:lstStyle/>
          <a:p>
            <a:pPr marL="0" indent="0">
              <a:buNone/>
              <a:defRPr>
                <a:effectLst/>
              </a:defRPr>
            </a:pPr>
            <a:r>
              <a:rPr lang="en-US" sz="2000" dirty="0">
                <a:solidFill>
                  <a:schemeClr val="bg1"/>
                </a:solidFill>
                <a:ea typeface="Inter UI" panose="020B0502030000000004" pitchFamily="34" charset="0"/>
              </a:rPr>
              <a:t>In discussions about cloud services the words 'availability', 'durability', 'reliability' and 'resiliency' are often used. Which term is used to refer to the likelihood that you can access a resource or service when you need it?</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Reliabiltiy</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Resiliency</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Availability</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Durability</a:t>
            </a:r>
          </a:p>
          <a:p>
            <a:pPr marL="457200" indent="-457200">
              <a:buFont typeface="+mj-lt"/>
              <a:buAutoNum type="arabicPeriod"/>
              <a:defRPr>
                <a:effectLst/>
              </a:defRPr>
            </a:pPr>
            <a:r>
              <a:rPr lang="en-US" sz="2400" dirty="0" err="1" smtClean="0">
                <a:solidFill>
                  <a:schemeClr val="bg1"/>
                </a:solidFill>
                <a:ea typeface="Inter UI" panose="020B0502030000000004" pitchFamily="34" charset="0"/>
              </a:rPr>
              <a:t>Reliablility</a:t>
            </a:r>
            <a:endParaRPr lang="en-US" sz="2400" dirty="0" smtClean="0">
              <a:solidFill>
                <a:schemeClr val="bg1"/>
              </a:solidFill>
              <a:ea typeface="Inter UI" panose="020B0502030000000004" pitchFamily="34" charset="0"/>
            </a:endParaRPr>
          </a:p>
        </p:txBody>
      </p:sp>
    </p:spTree>
    <p:extLst>
      <p:ext uri="{BB962C8B-B14F-4D97-AF65-F5344CB8AC3E}">
        <p14:creationId xmlns:p14="http://schemas.microsoft.com/office/powerpoint/2010/main" val="366103848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738342" cy="1385866"/>
          </a:xfrm>
        </p:spPr>
        <p:txBody>
          <a:bodyPr>
            <a:noAutofit/>
          </a:bodyPr>
          <a:lstStyle/>
          <a:p>
            <a:pPr marL="0" indent="0">
              <a:buNone/>
              <a:defRPr>
                <a:effectLst/>
              </a:defRPr>
            </a:pPr>
            <a:r>
              <a:rPr lang="en-US" sz="2000" dirty="0">
                <a:solidFill>
                  <a:schemeClr val="bg1"/>
                </a:solidFill>
                <a:ea typeface="Inter UI" panose="020B0502030000000004" pitchFamily="34" charset="0"/>
              </a:rPr>
              <a:t>In discussions about cloud services the words 'availability', 'durability', 'reliability' and 'resiliency' are often used. Which term is used to refer to the likelihood that you can access a resource or service when you need it?</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Reliabiltiy</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Resiliency</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Availability</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Durability</a:t>
            </a:r>
          </a:p>
          <a:p>
            <a:pPr marL="457200" indent="-457200">
              <a:buFont typeface="+mj-lt"/>
              <a:buAutoNum type="arabicPeriod"/>
              <a:defRPr>
                <a:effectLst/>
              </a:defRPr>
            </a:pPr>
            <a:r>
              <a:rPr lang="en-US" sz="2400" dirty="0" err="1" smtClean="0">
                <a:solidFill>
                  <a:schemeClr val="bg1"/>
                </a:solidFill>
                <a:ea typeface="Inter UI" panose="020B0502030000000004" pitchFamily="34" charset="0"/>
              </a:rPr>
              <a:t>Reliablility</a:t>
            </a:r>
            <a:endParaRPr lang="en-US" sz="2400" dirty="0" smtClean="0">
              <a:solidFill>
                <a:schemeClr val="bg1"/>
              </a:solidFill>
              <a:ea typeface="Inter UI" panose="020B0502030000000004" pitchFamily="34" charset="0"/>
            </a:endParaRPr>
          </a:p>
        </p:txBody>
      </p:sp>
    </p:spTree>
    <p:extLst>
      <p:ext uri="{BB962C8B-B14F-4D97-AF65-F5344CB8AC3E}">
        <p14:creationId xmlns:p14="http://schemas.microsoft.com/office/powerpoint/2010/main" val="193734202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pPr>
            <a:r>
              <a:rPr lang="en-US" sz="2000" b="1" dirty="0">
                <a:solidFill>
                  <a:schemeClr val="accent1">
                    <a:lumMod val="20000"/>
                    <a:lumOff val="80000"/>
                  </a:schemeClr>
                </a:solidFill>
                <a:latin typeface="Dosis" panose="02010703020202060003" pitchFamily="2" charset="0"/>
              </a:rPr>
              <a:t>One of your EC2 instances is reporting an unhealthy system status check. The operations team is looking for an easier way to monitor and repair these instances instead of fixing them manually.</a:t>
            </a:r>
          </a:p>
          <a:p>
            <a:pPr marL="0" indent="0">
              <a:buNone/>
            </a:pPr>
            <a:endParaRPr lang="en-US" sz="2000" b="1" dirty="0">
              <a:solidFill>
                <a:schemeClr val="accent1">
                  <a:lumMod val="20000"/>
                  <a:lumOff val="80000"/>
                </a:schemeClr>
              </a:solidFill>
              <a:latin typeface="Dosis" panose="02010703020202060003" pitchFamily="2" charset="0"/>
            </a:endParaRPr>
          </a:p>
          <a:p>
            <a:pPr marL="0" indent="0">
              <a:buNone/>
            </a:pPr>
            <a:r>
              <a:rPr lang="en-US" sz="2000" b="1" dirty="0">
                <a:solidFill>
                  <a:schemeClr val="accent1">
                    <a:lumMod val="20000"/>
                    <a:lumOff val="80000"/>
                  </a:schemeClr>
                </a:solidFill>
                <a:latin typeface="Dosis" panose="02010703020202060003" pitchFamily="2" charset="0"/>
              </a:rPr>
              <a:t>How will you automate the monitoring and repair of the system status check failure in an AWS environment?</a:t>
            </a:r>
            <a:endParaRPr lang="de-DE" sz="2000" b="1" dirty="0">
              <a:solidFill>
                <a:schemeClr val="accent1">
                  <a:lumMod val="20000"/>
                  <a:lumOff val="80000"/>
                </a:schemeClr>
              </a:solidFill>
              <a:latin typeface="Dosis" panose="02010703020202060003" pitchFamily="2"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b="1" dirty="0">
                <a:solidFill>
                  <a:schemeClr val="accent1">
                    <a:lumMod val="20000"/>
                    <a:lumOff val="80000"/>
                  </a:schemeClr>
                </a:solidFill>
                <a:latin typeface="Dosis" panose="02010703020202060003" pitchFamily="2" charset="0"/>
              </a:rPr>
              <a:t>Operational </a:t>
            </a:r>
            <a:r>
              <a:rPr lang="de-DE" sz="2400" b="1" dirty="0" smtClean="0">
                <a:solidFill>
                  <a:schemeClr val="accent1">
                    <a:lumMod val="20000"/>
                    <a:lumOff val="80000"/>
                  </a:schemeClr>
                </a:solidFill>
                <a:latin typeface="Dosis" panose="02010703020202060003" pitchFamily="2" charset="0"/>
              </a:rPr>
              <a:t>Excellence</a:t>
            </a:r>
            <a:endParaRPr lang="de-DE" sz="2400" b="1" dirty="0">
              <a:solidFill>
                <a:schemeClr val="accent1">
                  <a:lumMod val="20000"/>
                  <a:lumOff val="80000"/>
                </a:schemeClr>
              </a:solidFill>
              <a:latin typeface="Dosis" panose="02010703020202060003" pitchFamily="2"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Buy a third party tool for monitoring</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Create a script that queries the EC2 API for instance status checks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Create a </a:t>
            </a:r>
            <a:r>
              <a:rPr lang="en-US" sz="2400" dirty="0" err="1" smtClean="0">
                <a:solidFill>
                  <a:schemeClr val="bg1"/>
                </a:solidFill>
                <a:ea typeface="Inter UI" panose="020B0502030000000004" pitchFamily="34" charset="0"/>
              </a:rPr>
              <a:t>CloudWatch</a:t>
            </a:r>
            <a:r>
              <a:rPr lang="en-US" sz="2400" dirty="0" smtClean="0">
                <a:solidFill>
                  <a:schemeClr val="bg1"/>
                </a:solidFill>
                <a:ea typeface="Inter UI" panose="020B0502030000000004" pitchFamily="34" charset="0"/>
              </a:rPr>
              <a:t> alarm that stops and starts the instance based on status check alarms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Create a </a:t>
            </a:r>
            <a:r>
              <a:rPr lang="en-US" sz="2400" dirty="0" err="1" smtClean="0">
                <a:solidFill>
                  <a:schemeClr val="bg1"/>
                </a:solidFill>
                <a:ea typeface="Inter UI" panose="020B0502030000000004" pitchFamily="34" charset="0"/>
              </a:rPr>
              <a:t>cron</a:t>
            </a:r>
            <a:r>
              <a:rPr lang="en-US" sz="2400" dirty="0" smtClean="0">
                <a:solidFill>
                  <a:schemeClr val="bg1"/>
                </a:solidFill>
                <a:ea typeface="Inter UI" panose="020B0502030000000004" pitchFamily="34" charset="0"/>
              </a:rPr>
              <a:t> job that restarts the instance every 24 h</a:t>
            </a:r>
          </a:p>
        </p:txBody>
      </p:sp>
    </p:spTree>
    <p:extLst>
      <p:ext uri="{BB962C8B-B14F-4D97-AF65-F5344CB8AC3E}">
        <p14:creationId xmlns:p14="http://schemas.microsoft.com/office/powerpoint/2010/main" val="303371394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pPr>
            <a:r>
              <a:rPr lang="en-US" sz="2000" b="1" dirty="0">
                <a:solidFill>
                  <a:schemeClr val="accent1">
                    <a:lumMod val="20000"/>
                    <a:lumOff val="80000"/>
                  </a:schemeClr>
                </a:solidFill>
                <a:latin typeface="Dosis" panose="02010703020202060003" pitchFamily="2" charset="0"/>
              </a:rPr>
              <a:t>One of your EC2 instances is reporting an unhealthy system status check. The operations team is looking for an easier way </a:t>
            </a:r>
            <a:r>
              <a:rPr lang="en-US" sz="2000" b="1" dirty="0">
                <a:solidFill>
                  <a:srgbClr val="FFFF00"/>
                </a:solidFill>
                <a:latin typeface="Dosis" panose="02010703020202060003" pitchFamily="2" charset="0"/>
              </a:rPr>
              <a:t>to monitor </a:t>
            </a:r>
            <a:r>
              <a:rPr lang="en-US" sz="2000" b="1" dirty="0">
                <a:solidFill>
                  <a:schemeClr val="accent1">
                    <a:lumMod val="20000"/>
                    <a:lumOff val="80000"/>
                  </a:schemeClr>
                </a:solidFill>
                <a:latin typeface="Dosis" panose="02010703020202060003" pitchFamily="2" charset="0"/>
              </a:rPr>
              <a:t>and repair these instances instead of fixing them manually.</a:t>
            </a:r>
          </a:p>
          <a:p>
            <a:pPr marL="0" indent="0">
              <a:buNone/>
            </a:pPr>
            <a:endParaRPr lang="en-US" sz="2000" b="1" dirty="0">
              <a:solidFill>
                <a:schemeClr val="accent1">
                  <a:lumMod val="20000"/>
                  <a:lumOff val="80000"/>
                </a:schemeClr>
              </a:solidFill>
              <a:latin typeface="Dosis" panose="02010703020202060003" pitchFamily="2" charset="0"/>
            </a:endParaRPr>
          </a:p>
          <a:p>
            <a:pPr marL="0" indent="0">
              <a:buNone/>
            </a:pPr>
            <a:r>
              <a:rPr lang="en-US" sz="2000" b="1" dirty="0">
                <a:solidFill>
                  <a:schemeClr val="accent1">
                    <a:lumMod val="20000"/>
                    <a:lumOff val="80000"/>
                  </a:schemeClr>
                </a:solidFill>
                <a:latin typeface="Dosis" panose="02010703020202060003" pitchFamily="2" charset="0"/>
              </a:rPr>
              <a:t>How will you automate the monitoring and repair of the system status check failure in an AWS environment?</a:t>
            </a:r>
            <a:endParaRPr lang="de-DE" sz="2000" b="1" dirty="0">
              <a:solidFill>
                <a:schemeClr val="accent1">
                  <a:lumMod val="20000"/>
                  <a:lumOff val="80000"/>
                </a:schemeClr>
              </a:solidFill>
              <a:latin typeface="Dosis" panose="02010703020202060003" pitchFamily="2"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b="1" dirty="0">
                <a:solidFill>
                  <a:schemeClr val="accent1">
                    <a:lumMod val="20000"/>
                    <a:lumOff val="80000"/>
                  </a:schemeClr>
                </a:solidFill>
                <a:latin typeface="Dosis" panose="02010703020202060003" pitchFamily="2" charset="0"/>
              </a:rPr>
              <a:t>Operational </a:t>
            </a:r>
            <a:r>
              <a:rPr lang="de-DE" sz="2400" b="1" dirty="0" smtClean="0">
                <a:solidFill>
                  <a:schemeClr val="accent1">
                    <a:lumMod val="20000"/>
                    <a:lumOff val="80000"/>
                  </a:schemeClr>
                </a:solidFill>
                <a:latin typeface="Dosis" panose="02010703020202060003" pitchFamily="2" charset="0"/>
              </a:rPr>
              <a:t>Excellence</a:t>
            </a:r>
            <a:endParaRPr lang="de-DE" sz="2400" b="1" dirty="0">
              <a:solidFill>
                <a:schemeClr val="accent1">
                  <a:lumMod val="20000"/>
                  <a:lumOff val="80000"/>
                </a:schemeClr>
              </a:solidFill>
              <a:latin typeface="Dosis" panose="02010703020202060003" pitchFamily="2"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Buy a third party tool for monitoring</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Create a script that queries the EC2 API for instance status checks</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Create a </a:t>
            </a:r>
            <a:r>
              <a:rPr lang="en-US" sz="2400" dirty="0" err="1" smtClean="0">
                <a:solidFill>
                  <a:srgbClr val="FFFF00"/>
                </a:solidFill>
                <a:ea typeface="Inter UI" panose="020B0502030000000004" pitchFamily="34" charset="0"/>
              </a:rPr>
              <a:t>CloudWatch</a:t>
            </a:r>
            <a:r>
              <a:rPr lang="en-US" sz="2400" dirty="0" smtClean="0">
                <a:solidFill>
                  <a:srgbClr val="FFFF00"/>
                </a:solidFill>
                <a:ea typeface="Inter UI" panose="020B0502030000000004" pitchFamily="34" charset="0"/>
              </a:rPr>
              <a:t> alarm that stops and starts the instance based on status check alarms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Create a </a:t>
            </a:r>
            <a:r>
              <a:rPr lang="en-US" sz="2400" dirty="0" err="1" smtClean="0">
                <a:solidFill>
                  <a:schemeClr val="bg1"/>
                </a:solidFill>
                <a:ea typeface="Inter UI" panose="020B0502030000000004" pitchFamily="34" charset="0"/>
              </a:rPr>
              <a:t>cron</a:t>
            </a:r>
            <a:r>
              <a:rPr lang="en-US" sz="2400" dirty="0" smtClean="0">
                <a:solidFill>
                  <a:schemeClr val="bg1"/>
                </a:solidFill>
                <a:ea typeface="Inter UI" panose="020B0502030000000004" pitchFamily="34" charset="0"/>
              </a:rPr>
              <a:t> job that restarts the instance every 24 h</a:t>
            </a:r>
          </a:p>
        </p:txBody>
      </p:sp>
    </p:spTree>
    <p:extLst>
      <p:ext uri="{BB962C8B-B14F-4D97-AF65-F5344CB8AC3E}">
        <p14:creationId xmlns:p14="http://schemas.microsoft.com/office/powerpoint/2010/main" val="5934219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1266550"/>
            <a:ext cx="10515600" cy="1524825"/>
          </a:xfrm>
        </p:spPr>
        <p:txBody>
          <a:bodyPr>
            <a:noAutofit/>
          </a:bodyPr>
          <a:lstStyle/>
          <a:p>
            <a:pPr marL="0" indent="0">
              <a:buNone/>
              <a:defRPr>
                <a:effectLst/>
              </a:defRPr>
            </a:pPr>
            <a:r>
              <a:rPr lang="en-US" sz="2000" dirty="0">
                <a:solidFill>
                  <a:schemeClr val="bg1"/>
                </a:solidFill>
                <a:ea typeface="Inter UI" panose="020B0502030000000004" pitchFamily="34" charset="0"/>
              </a:rPr>
              <a:t>You are developing a meal planning application that provides meal recommendations for the week as well as the food consumption of your users. Your application resides on an EC2 instance which requires access to various AWS services for its day-to-day operations.   </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is the best way to allow your EC2 instance to access your S3 bucket and other AWS services?</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Store the credentials in the EC2 instance</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Create a role in IAM and assign to the EC2 instance</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Store the credentials in the </a:t>
            </a:r>
            <a:r>
              <a:rPr lang="en-US" sz="2400" dirty="0" err="1" smtClean="0">
                <a:solidFill>
                  <a:schemeClr val="bg1"/>
                </a:solidFill>
                <a:ea typeface="Inter UI" panose="020B0502030000000004" pitchFamily="34" charset="0"/>
              </a:rPr>
              <a:t>bastian</a:t>
            </a:r>
            <a:r>
              <a:rPr lang="en-US" sz="2400" dirty="0" smtClean="0">
                <a:solidFill>
                  <a:schemeClr val="bg1"/>
                </a:solidFill>
                <a:ea typeface="Inter UI" panose="020B0502030000000004" pitchFamily="34" charset="0"/>
              </a:rPr>
              <a:t> host</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Add the credentials to the </a:t>
            </a:r>
            <a:r>
              <a:rPr lang="en-US" sz="2400" dirty="0" err="1" smtClean="0">
                <a:solidFill>
                  <a:schemeClr val="bg1"/>
                </a:solidFill>
                <a:ea typeface="Inter UI" panose="020B0502030000000004" pitchFamily="34" charset="0"/>
              </a:rPr>
              <a:t>userdata</a:t>
            </a:r>
            <a:r>
              <a:rPr lang="en-US" sz="2400" dirty="0" smtClean="0">
                <a:solidFill>
                  <a:schemeClr val="bg1"/>
                </a:solidFill>
                <a:ea typeface="Inter UI" panose="020B0502030000000004" pitchFamily="34" charset="0"/>
              </a:rPr>
              <a:t> script </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86033530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pPr>
            <a:r>
              <a:rPr lang="en-US" sz="2000" b="1" dirty="0">
                <a:solidFill>
                  <a:schemeClr val="accent1">
                    <a:lumMod val="20000"/>
                    <a:lumOff val="80000"/>
                  </a:schemeClr>
                </a:solidFill>
                <a:latin typeface="Dosis" panose="02010703020202060003" pitchFamily="2" charset="0"/>
              </a:rPr>
              <a:t>A company is planning to launch an application which requires a data warehouse that will be used for their infrequently accessed data. You need to use an EBS Volume that can handle large, sequential I/O operations.</a:t>
            </a:r>
          </a:p>
          <a:p>
            <a:pPr marL="0" indent="0">
              <a:buNone/>
            </a:pPr>
            <a:endParaRPr lang="en-US" sz="2000" b="1" dirty="0">
              <a:solidFill>
                <a:schemeClr val="accent1">
                  <a:lumMod val="20000"/>
                  <a:lumOff val="80000"/>
                </a:schemeClr>
              </a:solidFill>
              <a:latin typeface="Dosis" panose="02010703020202060003" pitchFamily="2" charset="0"/>
            </a:endParaRPr>
          </a:p>
          <a:p>
            <a:pPr marL="0" indent="0">
              <a:buNone/>
            </a:pPr>
            <a:r>
              <a:rPr lang="en-US" sz="2000" b="1" dirty="0">
                <a:solidFill>
                  <a:schemeClr val="accent1">
                    <a:lumMod val="20000"/>
                    <a:lumOff val="80000"/>
                  </a:schemeClr>
                </a:solidFill>
                <a:latin typeface="Dosis" panose="02010703020202060003" pitchFamily="2" charset="0"/>
              </a:rPr>
              <a:t>Which of the following is the most cost-effective storage type that you should use to meet the requirement?</a:t>
            </a:r>
            <a:endParaRPr lang="de-DE" sz="2000" b="1" dirty="0">
              <a:solidFill>
                <a:schemeClr val="accent1">
                  <a:lumMod val="20000"/>
                  <a:lumOff val="80000"/>
                </a:schemeClr>
              </a:solidFill>
              <a:latin typeface="Dosis" panose="02010703020202060003" pitchFamily="2"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b="1" dirty="0" err="1">
                <a:solidFill>
                  <a:schemeClr val="accent1">
                    <a:lumMod val="20000"/>
                    <a:lumOff val="80000"/>
                  </a:schemeClr>
                </a:solidFill>
              </a:rPr>
              <a:t>Cost</a:t>
            </a:r>
            <a:r>
              <a:rPr lang="de-DE" sz="2400" b="1" dirty="0">
                <a:solidFill>
                  <a:schemeClr val="accent1">
                    <a:lumMod val="20000"/>
                    <a:lumOff val="80000"/>
                  </a:schemeClr>
                </a:solidFill>
              </a:rPr>
              <a:t> </a:t>
            </a:r>
            <a:r>
              <a:rPr lang="de-DE" sz="2400" b="1" dirty="0" err="1">
                <a:solidFill>
                  <a:schemeClr val="accent1">
                    <a:lumMod val="20000"/>
                    <a:lumOff val="80000"/>
                  </a:schemeClr>
                </a:solidFill>
              </a:rPr>
              <a:t>Optimization</a:t>
            </a:r>
            <a:r>
              <a:rPr lang="de-DE" sz="2400" b="1" dirty="0">
                <a:solidFill>
                  <a:schemeClr val="accent1">
                    <a:lumMod val="20000"/>
                    <a:lumOff val="80000"/>
                  </a:schemeClr>
                </a:solidFill>
              </a:rPr>
              <a:t> </a:t>
            </a:r>
            <a:endParaRPr lang="id-ID" sz="2400" b="1" dirty="0">
              <a:solidFill>
                <a:schemeClr val="accent1">
                  <a:lumMod val="20000"/>
                  <a:lumOff val="80000"/>
                </a:schemeClr>
              </a:solidFill>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Throughput Optimized HDD (st1)</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EBS General Purpose SSD (gp2)</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Provisioned IOPS SSD (io1)</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Cold HDD (sc1)</a:t>
            </a:r>
          </a:p>
        </p:txBody>
      </p:sp>
    </p:spTree>
    <p:extLst>
      <p:ext uri="{BB962C8B-B14F-4D97-AF65-F5344CB8AC3E}">
        <p14:creationId xmlns:p14="http://schemas.microsoft.com/office/powerpoint/2010/main" val="245938629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pPr>
            <a:r>
              <a:rPr lang="en-US" sz="2000" b="1" dirty="0">
                <a:solidFill>
                  <a:schemeClr val="accent1">
                    <a:lumMod val="20000"/>
                    <a:lumOff val="80000"/>
                  </a:schemeClr>
                </a:solidFill>
                <a:latin typeface="Dosis" panose="02010703020202060003" pitchFamily="2" charset="0"/>
              </a:rPr>
              <a:t>A company is planning to launch an application which requires a data warehouse that will be used for their infrequently accessed data. You need to use an EBS Volume that can handle </a:t>
            </a:r>
            <a:r>
              <a:rPr lang="en-US" sz="2000" b="1" dirty="0">
                <a:solidFill>
                  <a:srgbClr val="FFFF00"/>
                </a:solidFill>
                <a:latin typeface="Dosis" panose="02010703020202060003" pitchFamily="2" charset="0"/>
              </a:rPr>
              <a:t>large, sequential </a:t>
            </a:r>
            <a:r>
              <a:rPr lang="en-US" sz="2000" b="1" dirty="0">
                <a:solidFill>
                  <a:schemeClr val="accent1">
                    <a:lumMod val="20000"/>
                    <a:lumOff val="80000"/>
                  </a:schemeClr>
                </a:solidFill>
                <a:latin typeface="Dosis" panose="02010703020202060003" pitchFamily="2" charset="0"/>
              </a:rPr>
              <a:t>I/O operations.</a:t>
            </a:r>
          </a:p>
          <a:p>
            <a:pPr marL="0" indent="0">
              <a:buNone/>
            </a:pPr>
            <a:endParaRPr lang="en-US" sz="2000" b="1" dirty="0">
              <a:solidFill>
                <a:schemeClr val="accent1">
                  <a:lumMod val="20000"/>
                  <a:lumOff val="80000"/>
                </a:schemeClr>
              </a:solidFill>
              <a:latin typeface="Dosis" panose="02010703020202060003" pitchFamily="2" charset="0"/>
            </a:endParaRPr>
          </a:p>
          <a:p>
            <a:pPr marL="0" indent="0">
              <a:buNone/>
            </a:pPr>
            <a:r>
              <a:rPr lang="en-US" sz="2000" b="1" dirty="0">
                <a:solidFill>
                  <a:schemeClr val="accent1">
                    <a:lumMod val="20000"/>
                    <a:lumOff val="80000"/>
                  </a:schemeClr>
                </a:solidFill>
                <a:latin typeface="Dosis" panose="02010703020202060003" pitchFamily="2" charset="0"/>
              </a:rPr>
              <a:t>Which of the following is the </a:t>
            </a:r>
            <a:r>
              <a:rPr lang="en-US" sz="2000" b="1" dirty="0">
                <a:solidFill>
                  <a:srgbClr val="FFFF00"/>
                </a:solidFill>
                <a:latin typeface="Dosis" panose="02010703020202060003" pitchFamily="2" charset="0"/>
              </a:rPr>
              <a:t>most cost-effective </a:t>
            </a:r>
            <a:r>
              <a:rPr lang="en-US" sz="2000" b="1" dirty="0">
                <a:solidFill>
                  <a:schemeClr val="accent1">
                    <a:lumMod val="20000"/>
                    <a:lumOff val="80000"/>
                  </a:schemeClr>
                </a:solidFill>
                <a:latin typeface="Dosis" panose="02010703020202060003" pitchFamily="2" charset="0"/>
              </a:rPr>
              <a:t>storage type that you should use to meet the requirement?</a:t>
            </a:r>
            <a:endParaRPr lang="de-DE" sz="2000" b="1" dirty="0">
              <a:solidFill>
                <a:schemeClr val="accent1">
                  <a:lumMod val="20000"/>
                  <a:lumOff val="80000"/>
                </a:schemeClr>
              </a:solidFill>
              <a:latin typeface="Dosis" panose="02010703020202060003" pitchFamily="2"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b="1" dirty="0" err="1">
                <a:solidFill>
                  <a:schemeClr val="accent1">
                    <a:lumMod val="20000"/>
                    <a:lumOff val="80000"/>
                  </a:schemeClr>
                </a:solidFill>
              </a:rPr>
              <a:t>Cost</a:t>
            </a:r>
            <a:r>
              <a:rPr lang="de-DE" sz="2400" b="1" dirty="0">
                <a:solidFill>
                  <a:schemeClr val="accent1">
                    <a:lumMod val="20000"/>
                    <a:lumOff val="80000"/>
                  </a:schemeClr>
                </a:solidFill>
              </a:rPr>
              <a:t> </a:t>
            </a:r>
            <a:r>
              <a:rPr lang="de-DE" sz="2400" b="1" dirty="0" err="1">
                <a:solidFill>
                  <a:schemeClr val="accent1">
                    <a:lumMod val="20000"/>
                    <a:lumOff val="80000"/>
                  </a:schemeClr>
                </a:solidFill>
              </a:rPr>
              <a:t>Optimization</a:t>
            </a:r>
            <a:r>
              <a:rPr lang="de-DE" sz="2400" b="1" dirty="0">
                <a:solidFill>
                  <a:schemeClr val="accent1">
                    <a:lumMod val="20000"/>
                    <a:lumOff val="80000"/>
                  </a:schemeClr>
                </a:solidFill>
              </a:rPr>
              <a:t> </a:t>
            </a:r>
            <a:endParaRPr lang="id-ID" sz="2400" b="1" dirty="0">
              <a:solidFill>
                <a:schemeClr val="accent1">
                  <a:lumMod val="20000"/>
                  <a:lumOff val="80000"/>
                </a:schemeClr>
              </a:solidFill>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Throughput Optimized HDD (st1)</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EBS General Purpose SSD (gp2)</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Provisioned IOPS SSD (io1)</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Cold HDD (sc1)</a:t>
            </a:r>
          </a:p>
        </p:txBody>
      </p:sp>
    </p:spTree>
    <p:extLst>
      <p:ext uri="{BB962C8B-B14F-4D97-AF65-F5344CB8AC3E}">
        <p14:creationId xmlns:p14="http://schemas.microsoft.com/office/powerpoint/2010/main" val="280476939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pPr>
            <a:r>
              <a:rPr lang="en-US" sz="2400" b="1" dirty="0">
                <a:solidFill>
                  <a:schemeClr val="accent1">
                    <a:lumMod val="20000"/>
                    <a:lumOff val="80000"/>
                  </a:schemeClr>
                </a:solidFill>
                <a:latin typeface="Dosis" panose="02010703020202060003" pitchFamily="2" charset="0"/>
              </a:rPr>
              <a:t>You need to store </a:t>
            </a:r>
            <a:r>
              <a:rPr lang="en-US" sz="2400" b="1" dirty="0" smtClean="0">
                <a:solidFill>
                  <a:schemeClr val="accent1">
                    <a:lumMod val="20000"/>
                    <a:lumOff val="80000"/>
                  </a:schemeClr>
                </a:solidFill>
                <a:latin typeface="Dosis" panose="02010703020202060003" pitchFamily="2" charset="0"/>
              </a:rPr>
              <a:t> </a:t>
            </a:r>
            <a:r>
              <a:rPr lang="en-US" sz="2400" b="1" dirty="0">
                <a:solidFill>
                  <a:schemeClr val="accent1">
                    <a:lumMod val="20000"/>
                    <a:lumOff val="80000"/>
                  </a:schemeClr>
                </a:solidFill>
                <a:latin typeface="Dosis" panose="02010703020202060003" pitchFamily="2" charset="0"/>
              </a:rPr>
              <a:t>objects on S3. With </a:t>
            </a:r>
            <a:r>
              <a:rPr lang="en-US" sz="2400" b="1" dirty="0" smtClean="0">
                <a:solidFill>
                  <a:schemeClr val="accent1">
                    <a:lumMod val="20000"/>
                    <a:lumOff val="80000"/>
                  </a:schemeClr>
                </a:solidFill>
                <a:latin typeface="Dosis" panose="02010703020202060003" pitchFamily="2" charset="0"/>
              </a:rPr>
              <a:t>cost-effectiveness </a:t>
            </a:r>
            <a:r>
              <a:rPr lang="en-US" sz="2400" b="1" dirty="0">
                <a:solidFill>
                  <a:schemeClr val="accent1">
                    <a:lumMod val="20000"/>
                    <a:lumOff val="80000"/>
                  </a:schemeClr>
                </a:solidFill>
                <a:latin typeface="Dosis" panose="02010703020202060003" pitchFamily="2" charset="0"/>
              </a:rPr>
              <a:t>in mind, which S3 storage class should you consider?</a:t>
            </a:r>
            <a:endParaRPr lang="de-DE" sz="2400" b="1" dirty="0">
              <a:solidFill>
                <a:schemeClr val="accent1">
                  <a:lumMod val="20000"/>
                  <a:lumOff val="80000"/>
                </a:schemeClr>
              </a:solidFill>
              <a:latin typeface="Dosis" panose="02010703020202060003" pitchFamily="2"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b="1" dirty="0" err="1">
                <a:solidFill>
                  <a:schemeClr val="accent1">
                    <a:lumMod val="20000"/>
                    <a:lumOff val="80000"/>
                  </a:schemeClr>
                </a:solidFill>
              </a:rPr>
              <a:t>Cost</a:t>
            </a:r>
            <a:r>
              <a:rPr lang="de-DE" sz="2400" b="1" dirty="0">
                <a:solidFill>
                  <a:schemeClr val="accent1">
                    <a:lumMod val="20000"/>
                    <a:lumOff val="80000"/>
                  </a:schemeClr>
                </a:solidFill>
              </a:rPr>
              <a:t> </a:t>
            </a:r>
            <a:r>
              <a:rPr lang="de-DE" sz="2400" b="1" dirty="0" err="1">
                <a:solidFill>
                  <a:schemeClr val="accent1">
                    <a:lumMod val="20000"/>
                    <a:lumOff val="80000"/>
                  </a:schemeClr>
                </a:solidFill>
              </a:rPr>
              <a:t>Optimization</a:t>
            </a:r>
            <a:r>
              <a:rPr lang="de-DE" sz="2400" b="1" dirty="0">
                <a:solidFill>
                  <a:schemeClr val="accent1">
                    <a:lumMod val="20000"/>
                    <a:lumOff val="80000"/>
                  </a:schemeClr>
                </a:solidFill>
              </a:rPr>
              <a:t> </a:t>
            </a:r>
            <a:endParaRPr lang="id-ID" sz="2400" b="1" dirty="0">
              <a:solidFill>
                <a:schemeClr val="accent1">
                  <a:lumMod val="20000"/>
                  <a:lumOff val="80000"/>
                </a:schemeClr>
              </a:solidFill>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102082"/>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S3</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S3-OneZone_IA</a:t>
            </a:r>
          </a:p>
          <a:p>
            <a:pPr marL="457200" indent="-457200">
              <a:buFont typeface="+mj-lt"/>
              <a:buAutoNum type="arabicPeriod"/>
              <a:defRPr>
                <a:effectLst/>
              </a:defRPr>
            </a:pPr>
            <a:r>
              <a:rPr lang="en-US" sz="2400" dirty="0">
                <a:solidFill>
                  <a:schemeClr val="bg1"/>
                </a:solidFill>
                <a:ea typeface="Inter UI" panose="020B0502030000000004" pitchFamily="34" charset="0"/>
              </a:rPr>
              <a:t>S3 Standard-IA </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Glacier</a:t>
            </a:r>
          </a:p>
        </p:txBody>
      </p:sp>
    </p:spTree>
    <p:extLst>
      <p:ext uri="{BB962C8B-B14F-4D97-AF65-F5344CB8AC3E}">
        <p14:creationId xmlns:p14="http://schemas.microsoft.com/office/powerpoint/2010/main" val="424877800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pPr>
            <a:r>
              <a:rPr lang="en-US" sz="2400" b="1" dirty="0">
                <a:solidFill>
                  <a:schemeClr val="accent1">
                    <a:lumMod val="20000"/>
                    <a:lumOff val="80000"/>
                  </a:schemeClr>
                </a:solidFill>
                <a:latin typeface="Dosis" panose="02010703020202060003" pitchFamily="2" charset="0"/>
              </a:rPr>
              <a:t>You need to store </a:t>
            </a:r>
            <a:r>
              <a:rPr lang="en-US" sz="2400" b="1" dirty="0" smtClean="0">
                <a:solidFill>
                  <a:schemeClr val="accent1">
                    <a:lumMod val="20000"/>
                    <a:lumOff val="80000"/>
                  </a:schemeClr>
                </a:solidFill>
                <a:latin typeface="Dosis" panose="02010703020202060003" pitchFamily="2" charset="0"/>
              </a:rPr>
              <a:t> </a:t>
            </a:r>
            <a:r>
              <a:rPr lang="en-US" sz="2400" b="1" dirty="0">
                <a:solidFill>
                  <a:schemeClr val="accent1">
                    <a:lumMod val="20000"/>
                    <a:lumOff val="80000"/>
                  </a:schemeClr>
                </a:solidFill>
                <a:latin typeface="Dosis" panose="02010703020202060003" pitchFamily="2" charset="0"/>
              </a:rPr>
              <a:t>objects on S3. With </a:t>
            </a:r>
            <a:r>
              <a:rPr lang="en-US" sz="2400" b="1" dirty="0" smtClean="0">
                <a:solidFill>
                  <a:srgbClr val="FFFF00"/>
                </a:solidFill>
                <a:latin typeface="Dosis" panose="02010703020202060003" pitchFamily="2" charset="0"/>
              </a:rPr>
              <a:t>cost-effectiveness</a:t>
            </a:r>
            <a:r>
              <a:rPr lang="en-US" sz="2400" b="1" dirty="0" smtClean="0">
                <a:solidFill>
                  <a:schemeClr val="accent1">
                    <a:lumMod val="20000"/>
                    <a:lumOff val="80000"/>
                  </a:schemeClr>
                </a:solidFill>
                <a:latin typeface="Dosis" panose="02010703020202060003" pitchFamily="2" charset="0"/>
              </a:rPr>
              <a:t> </a:t>
            </a:r>
            <a:r>
              <a:rPr lang="en-US" sz="2400" b="1" dirty="0">
                <a:solidFill>
                  <a:schemeClr val="accent1">
                    <a:lumMod val="20000"/>
                    <a:lumOff val="80000"/>
                  </a:schemeClr>
                </a:solidFill>
                <a:latin typeface="Dosis" panose="02010703020202060003" pitchFamily="2" charset="0"/>
              </a:rPr>
              <a:t>in mind, which S3 storage class should you consider?</a:t>
            </a:r>
            <a:endParaRPr lang="de-DE" sz="2400" b="1" dirty="0">
              <a:solidFill>
                <a:schemeClr val="accent1">
                  <a:lumMod val="20000"/>
                  <a:lumOff val="80000"/>
                </a:schemeClr>
              </a:solidFill>
              <a:latin typeface="Dosis" panose="02010703020202060003" pitchFamily="2"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b="1" dirty="0" err="1">
                <a:solidFill>
                  <a:schemeClr val="accent1">
                    <a:lumMod val="20000"/>
                    <a:lumOff val="80000"/>
                  </a:schemeClr>
                </a:solidFill>
              </a:rPr>
              <a:t>Cost</a:t>
            </a:r>
            <a:r>
              <a:rPr lang="de-DE" sz="2400" b="1" dirty="0">
                <a:solidFill>
                  <a:schemeClr val="accent1">
                    <a:lumMod val="20000"/>
                    <a:lumOff val="80000"/>
                  </a:schemeClr>
                </a:solidFill>
              </a:rPr>
              <a:t> </a:t>
            </a:r>
            <a:r>
              <a:rPr lang="de-DE" sz="2400" b="1" dirty="0" err="1">
                <a:solidFill>
                  <a:schemeClr val="accent1">
                    <a:lumMod val="20000"/>
                    <a:lumOff val="80000"/>
                  </a:schemeClr>
                </a:solidFill>
              </a:rPr>
              <a:t>Optimization</a:t>
            </a:r>
            <a:r>
              <a:rPr lang="de-DE" sz="2400" b="1" dirty="0">
                <a:solidFill>
                  <a:schemeClr val="accent1">
                    <a:lumMod val="20000"/>
                    <a:lumOff val="80000"/>
                  </a:schemeClr>
                </a:solidFill>
              </a:rPr>
              <a:t> </a:t>
            </a:r>
            <a:endParaRPr lang="id-ID" sz="2400" b="1" dirty="0">
              <a:solidFill>
                <a:schemeClr val="accent1">
                  <a:lumMod val="20000"/>
                  <a:lumOff val="80000"/>
                </a:schemeClr>
              </a:solidFill>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102082"/>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S3</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S3-OneZone_IA</a:t>
            </a:r>
          </a:p>
          <a:p>
            <a:pPr marL="457200" indent="-457200">
              <a:buFont typeface="+mj-lt"/>
              <a:buAutoNum type="arabicPeriod"/>
              <a:defRPr>
                <a:effectLst/>
              </a:defRPr>
            </a:pPr>
            <a:r>
              <a:rPr lang="en-US" sz="2400" dirty="0">
                <a:solidFill>
                  <a:schemeClr val="bg1"/>
                </a:solidFill>
                <a:ea typeface="Inter UI" panose="020B0502030000000004" pitchFamily="34" charset="0"/>
              </a:rPr>
              <a:t>S3 Standard-IA </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rgbClr val="FFFF00"/>
                </a:solidFill>
                <a:ea typeface="Inter UI" panose="020B0502030000000004" pitchFamily="34" charset="0"/>
              </a:rPr>
              <a:t>Glacier</a:t>
            </a:r>
          </a:p>
        </p:txBody>
      </p:sp>
    </p:spTree>
    <p:extLst>
      <p:ext uri="{BB962C8B-B14F-4D97-AF65-F5344CB8AC3E}">
        <p14:creationId xmlns:p14="http://schemas.microsoft.com/office/powerpoint/2010/main" val="13453141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pPr>
            <a:r>
              <a:rPr lang="en-US" sz="2400" b="1" dirty="0">
                <a:solidFill>
                  <a:schemeClr val="accent1">
                    <a:lumMod val="20000"/>
                    <a:lumOff val="80000"/>
                  </a:schemeClr>
                </a:solidFill>
                <a:latin typeface="Dosis" panose="02010703020202060003" pitchFamily="2" charset="0"/>
              </a:rPr>
              <a:t>You need to store some easily-replaceable objects on S3. With quick retrieval times and cost-effectiveness in mind, which S3 storage class should you consider?</a:t>
            </a:r>
            <a:endParaRPr lang="de-DE" sz="2400" b="1" dirty="0">
              <a:solidFill>
                <a:schemeClr val="accent1">
                  <a:lumMod val="20000"/>
                  <a:lumOff val="80000"/>
                </a:schemeClr>
              </a:solidFill>
              <a:latin typeface="Dosis" panose="02010703020202060003" pitchFamily="2"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b="1" dirty="0" err="1">
                <a:solidFill>
                  <a:schemeClr val="accent1">
                    <a:lumMod val="20000"/>
                    <a:lumOff val="80000"/>
                  </a:schemeClr>
                </a:solidFill>
              </a:rPr>
              <a:t>Cost</a:t>
            </a:r>
            <a:r>
              <a:rPr lang="de-DE" sz="2400" b="1" dirty="0">
                <a:solidFill>
                  <a:schemeClr val="accent1">
                    <a:lumMod val="20000"/>
                    <a:lumOff val="80000"/>
                  </a:schemeClr>
                </a:solidFill>
              </a:rPr>
              <a:t> </a:t>
            </a:r>
            <a:r>
              <a:rPr lang="de-DE" sz="2400" b="1" dirty="0" err="1">
                <a:solidFill>
                  <a:schemeClr val="accent1">
                    <a:lumMod val="20000"/>
                    <a:lumOff val="80000"/>
                  </a:schemeClr>
                </a:solidFill>
              </a:rPr>
              <a:t>Optimization</a:t>
            </a:r>
            <a:r>
              <a:rPr lang="de-DE" sz="2400" b="1" dirty="0">
                <a:solidFill>
                  <a:schemeClr val="accent1">
                    <a:lumMod val="20000"/>
                    <a:lumOff val="80000"/>
                  </a:schemeClr>
                </a:solidFill>
              </a:rPr>
              <a:t> </a:t>
            </a:r>
            <a:endParaRPr lang="id-ID" sz="2400" b="1" dirty="0">
              <a:solidFill>
                <a:schemeClr val="accent1">
                  <a:lumMod val="20000"/>
                  <a:lumOff val="80000"/>
                </a:schemeClr>
              </a:solidFill>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102082"/>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S3</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S3-OneZone_IA</a:t>
            </a:r>
          </a:p>
          <a:p>
            <a:pPr marL="457200" indent="-457200">
              <a:buFont typeface="+mj-lt"/>
              <a:buAutoNum type="arabicPeriod"/>
              <a:defRPr>
                <a:effectLst/>
              </a:defRPr>
            </a:pPr>
            <a:r>
              <a:rPr lang="en-US" sz="2400" dirty="0">
                <a:solidFill>
                  <a:schemeClr val="bg1"/>
                </a:solidFill>
                <a:ea typeface="Inter UI" panose="020B0502030000000004" pitchFamily="34" charset="0"/>
              </a:rPr>
              <a:t>S3 Standard-IA </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Glacier</a:t>
            </a:r>
          </a:p>
        </p:txBody>
      </p:sp>
    </p:spTree>
    <p:extLst>
      <p:ext uri="{BB962C8B-B14F-4D97-AF65-F5344CB8AC3E}">
        <p14:creationId xmlns:p14="http://schemas.microsoft.com/office/powerpoint/2010/main" val="174180141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pPr>
            <a:r>
              <a:rPr lang="en-US" sz="2400" b="1" dirty="0">
                <a:solidFill>
                  <a:schemeClr val="accent1">
                    <a:lumMod val="20000"/>
                    <a:lumOff val="80000"/>
                  </a:schemeClr>
                </a:solidFill>
                <a:latin typeface="Dosis" panose="02010703020202060003" pitchFamily="2" charset="0"/>
              </a:rPr>
              <a:t>You need to store some easily-replaceable objects on S3. With </a:t>
            </a:r>
            <a:r>
              <a:rPr lang="en-US" sz="2400" b="1" dirty="0">
                <a:solidFill>
                  <a:srgbClr val="FFFF00"/>
                </a:solidFill>
                <a:latin typeface="Dosis" panose="02010703020202060003" pitchFamily="2" charset="0"/>
              </a:rPr>
              <a:t>quick retrieval times </a:t>
            </a:r>
            <a:r>
              <a:rPr lang="en-US" sz="2400" b="1" dirty="0">
                <a:solidFill>
                  <a:schemeClr val="accent1">
                    <a:lumMod val="20000"/>
                    <a:lumOff val="80000"/>
                  </a:schemeClr>
                </a:solidFill>
                <a:latin typeface="Dosis" panose="02010703020202060003" pitchFamily="2" charset="0"/>
              </a:rPr>
              <a:t>and </a:t>
            </a:r>
            <a:r>
              <a:rPr lang="en-US" sz="2400" b="1" dirty="0">
                <a:solidFill>
                  <a:srgbClr val="FFFF00"/>
                </a:solidFill>
                <a:latin typeface="Dosis" panose="02010703020202060003" pitchFamily="2" charset="0"/>
              </a:rPr>
              <a:t>cost-effectiveness</a:t>
            </a:r>
            <a:r>
              <a:rPr lang="en-US" sz="2400" b="1" dirty="0">
                <a:solidFill>
                  <a:schemeClr val="accent1">
                    <a:lumMod val="20000"/>
                    <a:lumOff val="80000"/>
                  </a:schemeClr>
                </a:solidFill>
                <a:latin typeface="Dosis" panose="02010703020202060003" pitchFamily="2" charset="0"/>
              </a:rPr>
              <a:t> in mind, which S3 storage class should you consider?</a:t>
            </a:r>
            <a:endParaRPr lang="de-DE" sz="2400" b="1" dirty="0">
              <a:solidFill>
                <a:schemeClr val="accent1">
                  <a:lumMod val="20000"/>
                  <a:lumOff val="80000"/>
                </a:schemeClr>
              </a:solidFill>
              <a:latin typeface="Dosis" panose="02010703020202060003" pitchFamily="2"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b="1" dirty="0" err="1">
                <a:solidFill>
                  <a:schemeClr val="accent1">
                    <a:lumMod val="20000"/>
                    <a:lumOff val="80000"/>
                  </a:schemeClr>
                </a:solidFill>
              </a:rPr>
              <a:t>Cost</a:t>
            </a:r>
            <a:r>
              <a:rPr lang="de-DE" sz="2400" b="1" dirty="0">
                <a:solidFill>
                  <a:schemeClr val="accent1">
                    <a:lumMod val="20000"/>
                    <a:lumOff val="80000"/>
                  </a:schemeClr>
                </a:solidFill>
              </a:rPr>
              <a:t> </a:t>
            </a:r>
            <a:r>
              <a:rPr lang="de-DE" sz="2400" b="1" dirty="0" err="1">
                <a:solidFill>
                  <a:schemeClr val="accent1">
                    <a:lumMod val="20000"/>
                    <a:lumOff val="80000"/>
                  </a:schemeClr>
                </a:solidFill>
              </a:rPr>
              <a:t>Optimization</a:t>
            </a:r>
            <a:r>
              <a:rPr lang="de-DE" sz="2400" b="1" dirty="0">
                <a:solidFill>
                  <a:schemeClr val="accent1">
                    <a:lumMod val="20000"/>
                    <a:lumOff val="80000"/>
                  </a:schemeClr>
                </a:solidFill>
              </a:rPr>
              <a:t> </a:t>
            </a:r>
            <a:endParaRPr lang="id-ID" sz="2400" b="1" dirty="0">
              <a:solidFill>
                <a:schemeClr val="accent1">
                  <a:lumMod val="20000"/>
                  <a:lumOff val="80000"/>
                </a:schemeClr>
              </a:solidFill>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102082"/>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S3</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S3-OneZone_IA</a:t>
            </a:r>
          </a:p>
          <a:p>
            <a:pPr marL="457200" indent="-457200">
              <a:buFont typeface="+mj-lt"/>
              <a:buAutoNum type="arabicPeriod"/>
              <a:defRPr>
                <a:effectLst/>
              </a:defRPr>
            </a:pPr>
            <a:r>
              <a:rPr lang="en-US" sz="2400" dirty="0">
                <a:solidFill>
                  <a:schemeClr val="bg1"/>
                </a:solidFill>
                <a:ea typeface="Inter UI" panose="020B0502030000000004" pitchFamily="34" charset="0"/>
              </a:rPr>
              <a:t>S3 Standard-IA </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Glacier</a:t>
            </a:r>
          </a:p>
        </p:txBody>
      </p:sp>
    </p:spTree>
    <p:extLst>
      <p:ext uri="{BB962C8B-B14F-4D97-AF65-F5344CB8AC3E}">
        <p14:creationId xmlns:p14="http://schemas.microsoft.com/office/powerpoint/2010/main" val="84032733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pPr>
            <a:r>
              <a:rPr lang="en-US" sz="2400" b="1" dirty="0">
                <a:solidFill>
                  <a:schemeClr val="accent1">
                    <a:lumMod val="20000"/>
                    <a:lumOff val="80000"/>
                  </a:schemeClr>
                </a:solidFill>
                <a:latin typeface="Dosis" panose="02010703020202060003" pitchFamily="2" charset="0"/>
              </a:rPr>
              <a:t>You need to store some easily-replaceable objects on </a:t>
            </a:r>
            <a:r>
              <a:rPr lang="en-US" sz="2400" b="1" dirty="0" smtClean="0">
                <a:solidFill>
                  <a:schemeClr val="accent1">
                    <a:lumMod val="20000"/>
                    <a:lumOff val="80000"/>
                  </a:schemeClr>
                </a:solidFill>
                <a:latin typeface="Dosis" panose="02010703020202060003" pitchFamily="2" charset="0"/>
              </a:rPr>
              <a:t>S3, these objects must </a:t>
            </a:r>
            <a:r>
              <a:rPr lang="en-US" sz="2400" b="1" dirty="0">
                <a:solidFill>
                  <a:schemeClr val="accent1">
                    <a:lumMod val="20000"/>
                    <a:lumOff val="80000"/>
                  </a:schemeClr>
                </a:solidFill>
                <a:latin typeface="Dosis" panose="02010703020202060003" pitchFamily="2" charset="0"/>
              </a:rPr>
              <a:t>be </a:t>
            </a:r>
            <a:r>
              <a:rPr lang="en-US" sz="2400" b="1" dirty="0" smtClean="0">
                <a:solidFill>
                  <a:schemeClr val="accent1">
                    <a:lumMod val="20000"/>
                    <a:lumOff val="80000"/>
                  </a:schemeClr>
                </a:solidFill>
                <a:latin typeface="Dosis" panose="02010703020202060003" pitchFamily="2" charset="0"/>
              </a:rPr>
              <a:t>resilient to </a:t>
            </a:r>
            <a:r>
              <a:rPr lang="en-US" sz="2400" b="1" dirty="0">
                <a:solidFill>
                  <a:schemeClr val="accent1">
                    <a:lumMod val="20000"/>
                    <a:lumOff val="80000"/>
                  </a:schemeClr>
                </a:solidFill>
                <a:latin typeface="Dosis" panose="02010703020202060003" pitchFamily="2" charset="0"/>
              </a:rPr>
              <a:t>the loss of an Availability Zone . With quick retrieval times and cost-effectiveness in mind, which S3 storage class should you consider?</a:t>
            </a:r>
            <a:endParaRPr lang="de-DE" sz="2400" b="1" dirty="0">
              <a:solidFill>
                <a:schemeClr val="accent1">
                  <a:lumMod val="20000"/>
                  <a:lumOff val="80000"/>
                </a:schemeClr>
              </a:solidFill>
              <a:latin typeface="Dosis" panose="02010703020202060003" pitchFamily="2"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b="1" dirty="0" err="1">
                <a:solidFill>
                  <a:schemeClr val="accent1">
                    <a:lumMod val="20000"/>
                    <a:lumOff val="80000"/>
                  </a:schemeClr>
                </a:solidFill>
              </a:rPr>
              <a:t>Cost</a:t>
            </a:r>
            <a:r>
              <a:rPr lang="de-DE" sz="2400" b="1" dirty="0">
                <a:solidFill>
                  <a:schemeClr val="accent1">
                    <a:lumMod val="20000"/>
                    <a:lumOff val="80000"/>
                  </a:schemeClr>
                </a:solidFill>
              </a:rPr>
              <a:t> </a:t>
            </a:r>
            <a:r>
              <a:rPr lang="de-DE" sz="2400" b="1" dirty="0" err="1">
                <a:solidFill>
                  <a:schemeClr val="accent1">
                    <a:lumMod val="20000"/>
                    <a:lumOff val="80000"/>
                  </a:schemeClr>
                </a:solidFill>
              </a:rPr>
              <a:t>Optimization</a:t>
            </a:r>
            <a:r>
              <a:rPr lang="de-DE" sz="2400" b="1" dirty="0">
                <a:solidFill>
                  <a:schemeClr val="accent1">
                    <a:lumMod val="20000"/>
                    <a:lumOff val="80000"/>
                  </a:schemeClr>
                </a:solidFill>
              </a:rPr>
              <a:t> </a:t>
            </a:r>
            <a:endParaRPr lang="id-ID" sz="2400" b="1" dirty="0">
              <a:solidFill>
                <a:schemeClr val="accent1">
                  <a:lumMod val="20000"/>
                  <a:lumOff val="80000"/>
                </a:schemeClr>
              </a:solidFill>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102082"/>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S3</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S3-OneZone_IA</a:t>
            </a:r>
          </a:p>
          <a:p>
            <a:pPr marL="457200" indent="-457200">
              <a:buFont typeface="+mj-lt"/>
              <a:buAutoNum type="arabicPeriod"/>
              <a:defRPr>
                <a:effectLst/>
              </a:defRPr>
            </a:pPr>
            <a:r>
              <a:rPr lang="en-US" sz="2400" dirty="0">
                <a:solidFill>
                  <a:schemeClr val="bg1"/>
                </a:solidFill>
                <a:ea typeface="Inter UI" panose="020B0502030000000004" pitchFamily="34" charset="0"/>
              </a:rPr>
              <a:t>S3 Standard-IA </a:t>
            </a:r>
            <a:endParaRPr lang="en-US" sz="2400" dirty="0" smtClean="0">
              <a:solidFill>
                <a:schemeClr val="bg1"/>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Glacier</a:t>
            </a:r>
          </a:p>
        </p:txBody>
      </p:sp>
    </p:spTree>
    <p:extLst>
      <p:ext uri="{BB962C8B-B14F-4D97-AF65-F5344CB8AC3E}">
        <p14:creationId xmlns:p14="http://schemas.microsoft.com/office/powerpoint/2010/main" val="80694120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7" y="941698"/>
            <a:ext cx="10978536" cy="1921818"/>
          </a:xfrm>
        </p:spPr>
        <p:txBody>
          <a:bodyPr>
            <a:noAutofit/>
          </a:bodyPr>
          <a:lstStyle/>
          <a:p>
            <a:pPr marL="0" indent="0">
              <a:buNone/>
            </a:pPr>
            <a:r>
              <a:rPr lang="en-US" sz="2400" b="1" dirty="0">
                <a:solidFill>
                  <a:schemeClr val="accent1">
                    <a:lumMod val="20000"/>
                    <a:lumOff val="80000"/>
                  </a:schemeClr>
                </a:solidFill>
                <a:latin typeface="Dosis" panose="02010703020202060003" pitchFamily="2" charset="0"/>
              </a:rPr>
              <a:t>You need to store some easily-replaceable objects on </a:t>
            </a:r>
            <a:r>
              <a:rPr lang="en-US" sz="2400" b="1" dirty="0" smtClean="0">
                <a:solidFill>
                  <a:schemeClr val="accent1">
                    <a:lumMod val="20000"/>
                    <a:lumOff val="80000"/>
                  </a:schemeClr>
                </a:solidFill>
                <a:latin typeface="Dosis" panose="02010703020202060003" pitchFamily="2" charset="0"/>
              </a:rPr>
              <a:t>S3, these objects must </a:t>
            </a:r>
            <a:r>
              <a:rPr lang="en-US" sz="2400" b="1" dirty="0">
                <a:solidFill>
                  <a:schemeClr val="accent1">
                    <a:lumMod val="20000"/>
                    <a:lumOff val="80000"/>
                  </a:schemeClr>
                </a:solidFill>
                <a:latin typeface="Dosis" panose="02010703020202060003" pitchFamily="2" charset="0"/>
              </a:rPr>
              <a:t>be </a:t>
            </a:r>
            <a:r>
              <a:rPr lang="en-US" sz="2400" b="1" dirty="0" smtClean="0">
                <a:solidFill>
                  <a:srgbClr val="FFFF00"/>
                </a:solidFill>
                <a:latin typeface="Dosis" panose="02010703020202060003" pitchFamily="2" charset="0"/>
              </a:rPr>
              <a:t>resilient</a:t>
            </a:r>
            <a:r>
              <a:rPr lang="en-US" sz="2400" b="1" dirty="0" smtClean="0">
                <a:solidFill>
                  <a:schemeClr val="accent1">
                    <a:lumMod val="20000"/>
                    <a:lumOff val="80000"/>
                  </a:schemeClr>
                </a:solidFill>
                <a:latin typeface="Dosis" panose="02010703020202060003" pitchFamily="2" charset="0"/>
              </a:rPr>
              <a:t> </a:t>
            </a:r>
            <a:r>
              <a:rPr lang="en-US" sz="2400" b="1" dirty="0" smtClean="0">
                <a:solidFill>
                  <a:srgbClr val="FFFF00"/>
                </a:solidFill>
                <a:latin typeface="Dosis" panose="02010703020202060003" pitchFamily="2" charset="0"/>
              </a:rPr>
              <a:t>to </a:t>
            </a:r>
            <a:r>
              <a:rPr lang="en-US" sz="2400" b="1" dirty="0">
                <a:solidFill>
                  <a:srgbClr val="FFFF00"/>
                </a:solidFill>
                <a:latin typeface="Dosis" panose="02010703020202060003" pitchFamily="2" charset="0"/>
              </a:rPr>
              <a:t>the loss of an Availability Zone </a:t>
            </a:r>
            <a:r>
              <a:rPr lang="en-US" sz="2400" b="1" dirty="0">
                <a:solidFill>
                  <a:schemeClr val="accent1">
                    <a:lumMod val="20000"/>
                    <a:lumOff val="80000"/>
                  </a:schemeClr>
                </a:solidFill>
                <a:latin typeface="Dosis" panose="02010703020202060003" pitchFamily="2" charset="0"/>
              </a:rPr>
              <a:t>. With </a:t>
            </a:r>
            <a:r>
              <a:rPr lang="en-US" sz="2400" b="1" dirty="0">
                <a:solidFill>
                  <a:srgbClr val="FFFF00"/>
                </a:solidFill>
                <a:latin typeface="Dosis" panose="02010703020202060003" pitchFamily="2" charset="0"/>
              </a:rPr>
              <a:t>quick retrieval times and cost-effectiveness </a:t>
            </a:r>
            <a:r>
              <a:rPr lang="en-US" sz="2400" b="1" dirty="0">
                <a:solidFill>
                  <a:schemeClr val="accent1">
                    <a:lumMod val="20000"/>
                    <a:lumOff val="80000"/>
                  </a:schemeClr>
                </a:solidFill>
                <a:latin typeface="Dosis" panose="02010703020202060003" pitchFamily="2" charset="0"/>
              </a:rPr>
              <a:t>in mind, which S3 storage class should you consider?</a:t>
            </a:r>
            <a:endParaRPr lang="de-DE" sz="2400" b="1" dirty="0">
              <a:solidFill>
                <a:schemeClr val="accent1">
                  <a:lumMod val="20000"/>
                  <a:lumOff val="80000"/>
                </a:schemeClr>
              </a:solidFill>
              <a:latin typeface="Dosis" panose="02010703020202060003" pitchFamily="2" charset="0"/>
            </a:endParaRP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 </a:t>
            </a:r>
            <a:r>
              <a:rPr lang="de-DE" sz="2400" b="1" dirty="0" err="1">
                <a:solidFill>
                  <a:schemeClr val="accent1">
                    <a:lumMod val="20000"/>
                    <a:lumOff val="80000"/>
                  </a:schemeClr>
                </a:solidFill>
              </a:rPr>
              <a:t>Cost</a:t>
            </a:r>
            <a:r>
              <a:rPr lang="de-DE" sz="2400" b="1" dirty="0">
                <a:solidFill>
                  <a:schemeClr val="accent1">
                    <a:lumMod val="20000"/>
                    <a:lumOff val="80000"/>
                  </a:schemeClr>
                </a:solidFill>
              </a:rPr>
              <a:t> </a:t>
            </a:r>
            <a:r>
              <a:rPr lang="de-DE" sz="2400" b="1" dirty="0" err="1">
                <a:solidFill>
                  <a:schemeClr val="accent1">
                    <a:lumMod val="20000"/>
                    <a:lumOff val="80000"/>
                  </a:schemeClr>
                </a:solidFill>
              </a:rPr>
              <a:t>Optimization</a:t>
            </a:r>
            <a:r>
              <a:rPr lang="de-DE" sz="2400" b="1" dirty="0">
                <a:solidFill>
                  <a:schemeClr val="accent1">
                    <a:lumMod val="20000"/>
                    <a:lumOff val="80000"/>
                  </a:schemeClr>
                </a:solidFill>
              </a:rPr>
              <a:t> </a:t>
            </a:r>
            <a:endParaRPr lang="id-ID" sz="2400" b="1" dirty="0">
              <a:solidFill>
                <a:schemeClr val="accent1">
                  <a:lumMod val="20000"/>
                  <a:lumOff val="80000"/>
                </a:schemeClr>
              </a:solidFill>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102082"/>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S3</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S3-OneZone_IA</a:t>
            </a:r>
          </a:p>
          <a:p>
            <a:pPr marL="457200" indent="-457200">
              <a:buFont typeface="+mj-lt"/>
              <a:buAutoNum type="arabicPeriod"/>
              <a:defRPr>
                <a:effectLst/>
              </a:defRPr>
            </a:pPr>
            <a:r>
              <a:rPr lang="en-US" sz="2400" dirty="0">
                <a:solidFill>
                  <a:srgbClr val="FFFF00"/>
                </a:solidFill>
                <a:ea typeface="Inter UI" panose="020B0502030000000004" pitchFamily="34" charset="0"/>
              </a:rPr>
              <a:t>S3 Standard-IA </a:t>
            </a:r>
            <a:endParaRPr lang="en-US" sz="2400" dirty="0" smtClean="0">
              <a:solidFill>
                <a:srgbClr val="FFFF00"/>
              </a:solidFill>
              <a:ea typeface="Inter UI" panose="020B0502030000000004" pitchFamily="34" charset="0"/>
            </a:endParaRPr>
          </a:p>
          <a:p>
            <a:pPr marL="457200" indent="-457200">
              <a:buFont typeface="+mj-lt"/>
              <a:buAutoNum type="arabicPeriod"/>
              <a:defRPr>
                <a:effectLst/>
              </a:defRPr>
            </a:pPr>
            <a:r>
              <a:rPr lang="en-US" sz="2400" dirty="0" smtClean="0">
                <a:solidFill>
                  <a:schemeClr val="bg1"/>
                </a:solidFill>
                <a:ea typeface="Inter UI" panose="020B0502030000000004" pitchFamily="34" charset="0"/>
              </a:rPr>
              <a:t>Glacier</a:t>
            </a:r>
          </a:p>
        </p:txBody>
      </p:sp>
    </p:spTree>
    <p:extLst>
      <p:ext uri="{BB962C8B-B14F-4D97-AF65-F5344CB8AC3E}">
        <p14:creationId xmlns:p14="http://schemas.microsoft.com/office/powerpoint/2010/main" val="199427046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3">
            <a:extLst>
              <a:ext uri="{FF2B5EF4-FFF2-40B4-BE49-F238E27FC236}">
                <a16:creationId xmlns:a16="http://schemas.microsoft.com/office/drawing/2014/main" id="{5AB83118-80AD-2B4A-89F7-7A8D1AED5DD4}"/>
              </a:ext>
            </a:extLst>
          </p:cNvPr>
          <p:cNvSpPr txBox="1">
            <a:spLocks noGrp="1"/>
          </p:cNvSpPr>
          <p:nvPr>
            <p:ph idx="1"/>
          </p:nvPr>
        </p:nvSpPr>
        <p:spPr>
          <a:xfrm>
            <a:off x="1139142" y="5483225"/>
            <a:ext cx="9058154" cy="590931"/>
          </a:xfrm>
          <a:prstGeom prst="rect">
            <a:avLst/>
          </a:prstGeom>
          <a:noFill/>
        </p:spPr>
        <p:txBody>
          <a:bodyPr wrap="square" rtlCol="0">
            <a:spAutoFit/>
          </a:bodyPr>
          <a:lstStyle/>
          <a:p>
            <a:pPr marL="0" indent="0" algn="ctr">
              <a:buNone/>
            </a:pPr>
            <a:r>
              <a:rPr lang="de-DE" sz="3600" dirty="0">
                <a:solidFill>
                  <a:schemeClr val="accent1">
                    <a:lumMod val="60000"/>
                    <a:lumOff val="40000"/>
                  </a:schemeClr>
                </a:solidFill>
                <a:latin typeface="Source Sans Pro Semibold" panose="020B0603030403020204" pitchFamily="34" charset="0"/>
                <a:cs typeface="Segoe UI Light" panose="020B0502040204020203" pitchFamily="34" charset="0"/>
              </a:rPr>
              <a:t>os cloud gurus</a:t>
            </a:r>
          </a:p>
        </p:txBody>
      </p:sp>
    </p:spTree>
    <p:extLst>
      <p:ext uri="{BB962C8B-B14F-4D97-AF65-F5344CB8AC3E}">
        <p14:creationId xmlns:p14="http://schemas.microsoft.com/office/powerpoint/2010/main" val="33770576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6" y="1266550"/>
            <a:ext cx="10725873" cy="1873692"/>
          </a:xfrm>
        </p:spPr>
        <p:txBody>
          <a:bodyPr>
            <a:noAutofit/>
          </a:bodyPr>
          <a:lstStyle/>
          <a:p>
            <a:pPr marL="0" indent="0">
              <a:buNone/>
              <a:defRPr>
                <a:effectLst/>
              </a:defRPr>
            </a:pPr>
            <a:r>
              <a:rPr lang="en-US" sz="2000" dirty="0">
                <a:solidFill>
                  <a:schemeClr val="bg1"/>
                </a:solidFill>
                <a:ea typeface="Inter UI" panose="020B0502030000000004" pitchFamily="34" charset="0"/>
              </a:rPr>
              <a:t>You are working for a </a:t>
            </a:r>
            <a:r>
              <a:rPr lang="en-US" sz="2000" dirty="0" smtClean="0">
                <a:solidFill>
                  <a:schemeClr val="bg1"/>
                </a:solidFill>
                <a:ea typeface="Inter UI" panose="020B0502030000000004" pitchFamily="34" charset="0"/>
              </a:rPr>
              <a:t>insurance company </a:t>
            </a:r>
            <a:r>
              <a:rPr lang="en-US" sz="2000" dirty="0">
                <a:solidFill>
                  <a:schemeClr val="bg1"/>
                </a:solidFill>
                <a:ea typeface="Inter UI" panose="020B0502030000000004" pitchFamily="34" charset="0"/>
              </a:rPr>
              <a:t>as the Principal AWS Solutions Architect. Due to compliance requirements and security concerns, you are tasked to implement strict access to the </a:t>
            </a:r>
            <a:r>
              <a:rPr lang="en-US" sz="2000" dirty="0" smtClean="0">
                <a:solidFill>
                  <a:schemeClr val="bg1"/>
                </a:solidFill>
                <a:ea typeface="Inter UI" panose="020B0502030000000004" pitchFamily="34" charset="0"/>
              </a:rPr>
              <a:t>companies </a:t>
            </a:r>
            <a:r>
              <a:rPr lang="en-US" sz="2000" dirty="0">
                <a:solidFill>
                  <a:schemeClr val="bg1"/>
                </a:solidFill>
                <a:ea typeface="Inter UI" panose="020B0502030000000004" pitchFamily="34" charset="0"/>
              </a:rPr>
              <a:t>AWS resources using the AWS Identity and Access Management service. </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can you manage in the IAM dashboard? (Select TWO.)</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Groups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Network Access Control List</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Cost Allocation Reports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Security Groups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Identity Providers</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35637864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6" y="1266550"/>
            <a:ext cx="10725873" cy="1873692"/>
          </a:xfrm>
        </p:spPr>
        <p:txBody>
          <a:bodyPr>
            <a:noAutofit/>
          </a:bodyPr>
          <a:lstStyle/>
          <a:p>
            <a:pPr marL="0" indent="0">
              <a:buNone/>
              <a:defRPr>
                <a:effectLst/>
              </a:defRPr>
            </a:pPr>
            <a:r>
              <a:rPr lang="en-US" sz="2000" dirty="0">
                <a:solidFill>
                  <a:schemeClr val="bg1"/>
                </a:solidFill>
                <a:ea typeface="Inter UI" panose="020B0502030000000004" pitchFamily="34" charset="0"/>
              </a:rPr>
              <a:t>You are working for a </a:t>
            </a:r>
            <a:r>
              <a:rPr lang="en-US" sz="2000" dirty="0" smtClean="0">
                <a:solidFill>
                  <a:schemeClr val="bg1"/>
                </a:solidFill>
                <a:ea typeface="Inter UI" panose="020B0502030000000004" pitchFamily="34" charset="0"/>
              </a:rPr>
              <a:t>insurance company </a:t>
            </a:r>
            <a:r>
              <a:rPr lang="en-US" sz="2000" dirty="0">
                <a:solidFill>
                  <a:schemeClr val="bg1"/>
                </a:solidFill>
                <a:ea typeface="Inter UI" panose="020B0502030000000004" pitchFamily="34" charset="0"/>
              </a:rPr>
              <a:t>as the Principal AWS Solutions Architect. Due to compliance requirements and security concerns, you are tasked to implement strict access to the </a:t>
            </a:r>
            <a:r>
              <a:rPr lang="en-US" sz="2000" dirty="0" smtClean="0">
                <a:solidFill>
                  <a:schemeClr val="bg1"/>
                </a:solidFill>
                <a:ea typeface="Inter UI" panose="020B0502030000000004" pitchFamily="34" charset="0"/>
              </a:rPr>
              <a:t>companies </a:t>
            </a:r>
            <a:r>
              <a:rPr lang="en-US" sz="2000" dirty="0">
                <a:solidFill>
                  <a:schemeClr val="bg1"/>
                </a:solidFill>
                <a:ea typeface="Inter UI" panose="020B0502030000000004" pitchFamily="34" charset="0"/>
              </a:rPr>
              <a:t>AWS resources using the AWS Identity and Access Management service. </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Which of the following can you manage in the IAM dashboard? (Select TWO.)</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rgbClr val="FFFF00"/>
                </a:solidFill>
                <a:ea typeface="Inter UI" panose="020B0502030000000004" pitchFamily="34" charset="0"/>
              </a:rPr>
              <a:t>Groups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Network Access Control List</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Cost Allocation Reports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Security Groups</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Identity Providers</a:t>
            </a:r>
            <a:endParaRPr lang="en-US" sz="2400" dirty="0">
              <a:solidFill>
                <a:srgbClr val="FFFF00"/>
              </a:solidFill>
              <a:ea typeface="Inter UI" panose="020B0502030000000004" pitchFamily="34" charset="0"/>
            </a:endParaRPr>
          </a:p>
        </p:txBody>
      </p:sp>
    </p:spTree>
    <p:extLst>
      <p:ext uri="{BB962C8B-B14F-4D97-AF65-F5344CB8AC3E}">
        <p14:creationId xmlns:p14="http://schemas.microsoft.com/office/powerpoint/2010/main" val="22359218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6" y="1266550"/>
            <a:ext cx="10725873" cy="1873692"/>
          </a:xfrm>
        </p:spPr>
        <p:txBody>
          <a:bodyPr>
            <a:noAutofit/>
          </a:bodyPr>
          <a:lstStyle/>
          <a:p>
            <a:pPr marL="0" indent="0">
              <a:buNone/>
              <a:defRPr>
                <a:effectLst/>
              </a:defRPr>
            </a:pPr>
            <a:r>
              <a:rPr lang="en-US" sz="2000" dirty="0">
                <a:solidFill>
                  <a:schemeClr val="bg1"/>
                </a:solidFill>
                <a:ea typeface="Inter UI" panose="020B0502030000000004" pitchFamily="34" charset="0"/>
              </a:rPr>
              <a:t>A </a:t>
            </a:r>
            <a:r>
              <a:rPr lang="en-US" sz="2000" dirty="0" smtClean="0">
                <a:solidFill>
                  <a:schemeClr val="bg1"/>
                </a:solidFill>
                <a:ea typeface="Inter UI" panose="020B0502030000000004" pitchFamily="34" charset="0"/>
              </a:rPr>
              <a:t>gaming </a:t>
            </a:r>
            <a:r>
              <a:rPr lang="en-US" sz="2000" dirty="0">
                <a:solidFill>
                  <a:schemeClr val="bg1"/>
                </a:solidFill>
                <a:ea typeface="Inter UI" panose="020B0502030000000004" pitchFamily="34" charset="0"/>
              </a:rPr>
              <a:t>company is planning to give AWS Console access to developers. Company policy mandates the use of identity federation and role-based access control. Currently, the roles are already assigned using groups in the corporate Active Directory.</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In this scenario, what combination of the following services can provide developers access to the AWS console? (Select TWO.)</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IAM Groups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AWS </a:t>
            </a:r>
            <a:r>
              <a:rPr lang="en-US" sz="2400" dirty="0" err="1" smtClean="0">
                <a:solidFill>
                  <a:schemeClr val="bg1"/>
                </a:solidFill>
                <a:ea typeface="Inter UI" panose="020B0502030000000004" pitchFamily="34" charset="0"/>
              </a:rPr>
              <a:t>Directoy</a:t>
            </a:r>
            <a:r>
              <a:rPr lang="en-US" sz="2400" dirty="0" smtClean="0">
                <a:solidFill>
                  <a:schemeClr val="bg1"/>
                </a:solidFill>
                <a:ea typeface="Inter UI" panose="020B0502030000000004" pitchFamily="34" charset="0"/>
              </a:rPr>
              <a:t> Service AD Connector</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IAM Roles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AWS Directory Service Simple AD</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Lambda</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310300006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Inhaltsplatzhalter 11"/>
          <p:cNvSpPr>
            <a:spLocks noGrp="1"/>
          </p:cNvSpPr>
          <p:nvPr>
            <p:ph idx="1"/>
          </p:nvPr>
        </p:nvSpPr>
        <p:spPr>
          <a:xfrm>
            <a:off x="932726" y="1266550"/>
            <a:ext cx="10725873" cy="1873692"/>
          </a:xfrm>
        </p:spPr>
        <p:txBody>
          <a:bodyPr>
            <a:noAutofit/>
          </a:bodyPr>
          <a:lstStyle/>
          <a:p>
            <a:pPr marL="0" indent="0">
              <a:buNone/>
              <a:defRPr>
                <a:effectLst/>
              </a:defRPr>
            </a:pPr>
            <a:r>
              <a:rPr lang="en-US" sz="2000" dirty="0">
                <a:solidFill>
                  <a:schemeClr val="bg1"/>
                </a:solidFill>
                <a:ea typeface="Inter UI" panose="020B0502030000000004" pitchFamily="34" charset="0"/>
              </a:rPr>
              <a:t>A </a:t>
            </a:r>
            <a:r>
              <a:rPr lang="en-US" sz="2000" dirty="0" smtClean="0">
                <a:solidFill>
                  <a:schemeClr val="bg1"/>
                </a:solidFill>
                <a:ea typeface="Inter UI" panose="020B0502030000000004" pitchFamily="34" charset="0"/>
              </a:rPr>
              <a:t>gaming </a:t>
            </a:r>
            <a:r>
              <a:rPr lang="en-US" sz="2000" dirty="0">
                <a:solidFill>
                  <a:schemeClr val="bg1"/>
                </a:solidFill>
                <a:ea typeface="Inter UI" panose="020B0502030000000004" pitchFamily="34" charset="0"/>
              </a:rPr>
              <a:t>company is planning to give AWS Console access to developers. Company policy mandates the use of identity federation and role-based access control. Currently, the roles are already assigned using groups in the corporate Active Directory.</a:t>
            </a:r>
          </a:p>
          <a:p>
            <a:pPr marL="0" indent="0">
              <a:buNone/>
              <a:defRPr>
                <a:effectLst/>
              </a:defRPr>
            </a:pPr>
            <a:endParaRPr lang="en-US" sz="2000" dirty="0">
              <a:solidFill>
                <a:schemeClr val="bg1"/>
              </a:solidFill>
              <a:ea typeface="Inter UI" panose="020B0502030000000004" pitchFamily="34" charset="0"/>
            </a:endParaRPr>
          </a:p>
          <a:p>
            <a:pPr marL="0" indent="0">
              <a:buNone/>
              <a:defRPr>
                <a:effectLst/>
              </a:defRPr>
            </a:pPr>
            <a:r>
              <a:rPr lang="en-US" sz="2000" dirty="0">
                <a:solidFill>
                  <a:schemeClr val="bg1"/>
                </a:solidFill>
                <a:ea typeface="Inter UI" panose="020B0502030000000004" pitchFamily="34" charset="0"/>
              </a:rPr>
              <a:t>In this scenario, what combination of the following services can provide developers access to the AWS console? (Select TWO.)</a:t>
            </a:r>
          </a:p>
        </p:txBody>
      </p:sp>
      <p:sp>
        <p:nvSpPr>
          <p:cNvPr id="13" name="Titel 3"/>
          <p:cNvSpPr txBox="1">
            <a:spLocks/>
          </p:cNvSpPr>
          <p:nvPr/>
        </p:nvSpPr>
        <p:spPr>
          <a:xfrm>
            <a:off x="0" y="0"/>
            <a:ext cx="7685590" cy="7031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AWS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Certification</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example</a:t>
            </a:r>
            <a:r>
              <a:rPr lang="de-DE" sz="2400" dirty="0" smtClean="0">
                <a:solidFill>
                  <a:schemeClr val="accent1">
                    <a:lumMod val="20000"/>
                    <a:lumOff val="80000"/>
                  </a:schemeClr>
                </a:solidFill>
                <a:latin typeface="Dosis" panose="02010703020202060003" pitchFamily="2" charset="0"/>
                <a:cs typeface="Segoe UI Light" panose="020B0502040204020203" pitchFamily="34" charset="0"/>
              </a:rPr>
              <a:t> </a:t>
            </a:r>
            <a:r>
              <a:rPr lang="de-DE" sz="2400" dirty="0" err="1" smtClean="0">
                <a:solidFill>
                  <a:schemeClr val="accent1">
                    <a:lumMod val="20000"/>
                    <a:lumOff val="80000"/>
                  </a:schemeClr>
                </a:solidFill>
                <a:latin typeface="Dosis" panose="02010703020202060003" pitchFamily="2" charset="0"/>
                <a:cs typeface="Segoe UI Light" panose="020B0502040204020203" pitchFamily="34" charset="0"/>
              </a:rPr>
              <a:t>question</a:t>
            </a:r>
            <a:endParaRPr lang="de-DE" sz="2400" dirty="0">
              <a:solidFill>
                <a:schemeClr val="accent1">
                  <a:lumMod val="20000"/>
                  <a:lumOff val="80000"/>
                </a:schemeClr>
              </a:solidFill>
              <a:latin typeface="Dosis" panose="02010703020202060003" pitchFamily="2" charset="0"/>
              <a:cs typeface="Segoe UI Light" panose="020B0502040204020203" pitchFamily="34" charset="0"/>
            </a:endParaRPr>
          </a:p>
        </p:txBody>
      </p:sp>
      <p:cxnSp>
        <p:nvCxnSpPr>
          <p:cNvPr id="17" name="Gerader Verbinder 16"/>
          <p:cNvCxnSpPr/>
          <p:nvPr/>
        </p:nvCxnSpPr>
        <p:spPr>
          <a:xfrm>
            <a:off x="83128" y="563418"/>
            <a:ext cx="11951854" cy="0"/>
          </a:xfrm>
          <a:prstGeom prst="line">
            <a:avLst/>
          </a:prstGeom>
          <a:ln w="3175">
            <a:solidFill>
              <a:schemeClr val="accent1">
                <a:alpha val="52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9705109" y="6338455"/>
            <a:ext cx="2486891" cy="461665"/>
          </a:xfrm>
          <a:prstGeom prst="rect">
            <a:avLst/>
          </a:prstGeom>
          <a:noFill/>
        </p:spPr>
        <p:txBody>
          <a:bodyPr wrap="square" rtlCol="0">
            <a:spAutoFit/>
          </a:bodyPr>
          <a:lstStyle/>
          <a:p>
            <a:pPr algn="ctr"/>
            <a:r>
              <a:rPr lang="de-DE" sz="2400" dirty="0">
                <a:solidFill>
                  <a:schemeClr val="accent1">
                    <a:lumMod val="60000"/>
                    <a:lumOff val="40000"/>
                  </a:schemeClr>
                </a:solidFill>
                <a:latin typeface="Source Sans Pro Semibold" panose="020B0603030403020204" pitchFamily="34" charset="0"/>
                <a:cs typeface="Segoe UI Semibold" panose="020B0702040204020203" pitchFamily="34" charset="0"/>
              </a:rPr>
              <a:t>os  cloud gurus</a:t>
            </a:r>
          </a:p>
        </p:txBody>
      </p:sp>
      <p:sp>
        <p:nvSpPr>
          <p:cNvPr id="9" name="Inhaltsplatzhalter 11"/>
          <p:cNvSpPr txBox="1">
            <a:spLocks/>
          </p:cNvSpPr>
          <p:nvPr/>
        </p:nvSpPr>
        <p:spPr>
          <a:xfrm>
            <a:off x="932727" y="3572493"/>
            <a:ext cx="10515600" cy="3082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defRPr>
                <a:effectLst/>
              </a:defRPr>
            </a:pPr>
            <a:r>
              <a:rPr lang="en-US" sz="2400" dirty="0" smtClean="0">
                <a:solidFill>
                  <a:schemeClr val="bg1"/>
                </a:solidFill>
                <a:ea typeface="Inter UI" panose="020B0502030000000004" pitchFamily="34" charset="0"/>
              </a:rPr>
              <a:t>IAM Groups</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AWS </a:t>
            </a:r>
            <a:r>
              <a:rPr lang="en-US" sz="2400" dirty="0" err="1" smtClean="0">
                <a:solidFill>
                  <a:srgbClr val="FFFF00"/>
                </a:solidFill>
                <a:ea typeface="Inter UI" panose="020B0502030000000004" pitchFamily="34" charset="0"/>
              </a:rPr>
              <a:t>Directoy</a:t>
            </a:r>
            <a:r>
              <a:rPr lang="en-US" sz="2400" dirty="0" smtClean="0">
                <a:solidFill>
                  <a:srgbClr val="FFFF00"/>
                </a:solidFill>
                <a:ea typeface="Inter UI" panose="020B0502030000000004" pitchFamily="34" charset="0"/>
              </a:rPr>
              <a:t> Service AD Connector</a:t>
            </a:r>
          </a:p>
          <a:p>
            <a:pPr marL="457200" indent="-457200">
              <a:buFont typeface="+mj-lt"/>
              <a:buAutoNum type="arabicPeriod"/>
              <a:defRPr>
                <a:effectLst/>
              </a:defRPr>
            </a:pPr>
            <a:r>
              <a:rPr lang="en-US" sz="2400" dirty="0" smtClean="0">
                <a:solidFill>
                  <a:srgbClr val="FFFF00"/>
                </a:solidFill>
                <a:ea typeface="Inter UI" panose="020B0502030000000004" pitchFamily="34" charset="0"/>
              </a:rPr>
              <a:t>IAM Roles</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AWS Directory Service Simple AD</a:t>
            </a:r>
          </a:p>
          <a:p>
            <a:pPr marL="457200" indent="-457200">
              <a:buFont typeface="+mj-lt"/>
              <a:buAutoNum type="arabicPeriod"/>
              <a:defRPr>
                <a:effectLst/>
              </a:defRPr>
            </a:pPr>
            <a:r>
              <a:rPr lang="en-US" sz="2400" dirty="0" smtClean="0">
                <a:solidFill>
                  <a:schemeClr val="bg1"/>
                </a:solidFill>
                <a:ea typeface="Inter UI" panose="020B0502030000000004" pitchFamily="34" charset="0"/>
              </a:rPr>
              <a:t>Lambda</a:t>
            </a:r>
            <a:endParaRPr lang="en-US" sz="2400" dirty="0">
              <a:solidFill>
                <a:schemeClr val="bg1"/>
              </a:solidFill>
              <a:ea typeface="Inter UI" panose="020B0502030000000004" pitchFamily="34" charset="0"/>
            </a:endParaRPr>
          </a:p>
        </p:txBody>
      </p:sp>
    </p:spTree>
    <p:extLst>
      <p:ext uri="{BB962C8B-B14F-4D97-AF65-F5344CB8AC3E}">
        <p14:creationId xmlns:p14="http://schemas.microsoft.com/office/powerpoint/2010/main" val="22855600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4930</Words>
  <Application>Microsoft Office PowerPoint</Application>
  <PresentationFormat>Breitbild</PresentationFormat>
  <Paragraphs>579</Paragraphs>
  <Slides>58</Slides>
  <Notes>55</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58</vt:i4>
      </vt:variant>
    </vt:vector>
  </HeadingPairs>
  <TitlesOfParts>
    <vt:vector size="68" baseType="lpstr">
      <vt:lpstr>Arial</vt:lpstr>
      <vt:lpstr>Calibri</vt:lpstr>
      <vt:lpstr>Calibri Light</vt:lpstr>
      <vt:lpstr>Dosis</vt:lpstr>
      <vt:lpstr>Inter UI</vt:lpstr>
      <vt:lpstr>Segoe UI Light</vt:lpstr>
      <vt:lpstr>Segoe UI Semibold</vt:lpstr>
      <vt:lpstr>Source Sans Pro Semibold</vt:lpstr>
      <vt:lpstr>Wingdings</vt:lpstr>
      <vt:lpstr>Office</vt:lpstr>
      <vt:lpstr>PowerPoint-Präsentation</vt:lpstr>
      <vt:lpstr> </vt:lpstr>
      <vt:lpstr>IAM</vt:lpstr>
      <vt:lpstr>PowerPoint-Präsentation</vt:lpstr>
      <vt:lpstr>PowerPoint-Präsentation</vt:lpstr>
      <vt:lpstr>PowerPoint-Präsentation</vt:lpstr>
      <vt:lpstr>PowerPoint-Präsentation</vt:lpstr>
      <vt:lpstr>PowerPoint-Präsentation</vt:lpstr>
      <vt:lpstr>PowerPoint-Präsentation</vt:lpstr>
      <vt:lpstr>Security</vt:lpstr>
      <vt:lpstr>PowerPoint-Präsentation</vt:lpstr>
      <vt:lpstr>PowerPoint-Präsentation</vt:lpstr>
      <vt:lpstr>PowerPoint-Präsentation</vt:lpstr>
      <vt:lpstr>PowerPoint-Präsentation</vt:lpstr>
      <vt:lpstr>PowerPoint-Präsentation</vt:lpstr>
      <vt:lpstr>PowerPoint-Präsentation</vt:lpstr>
      <vt:lpstr>VPC</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Important Services</vt:lpstr>
      <vt:lpstr>PowerPoint-Präsentation</vt:lpstr>
      <vt:lpstr>PowerPoint-Präsentation</vt:lpstr>
      <vt:lpstr>PowerPoint-Präsentation</vt:lpstr>
      <vt:lpstr>PowerPoint-Präsentation</vt:lpstr>
      <vt:lpstr>SQL   vs   NoSQL</vt:lpstr>
      <vt:lpstr>PowerPoint-Präsentation</vt:lpstr>
      <vt:lpstr>PowerPoint-Präsentation</vt:lpstr>
      <vt:lpstr>PowerPoint-Präsentation</vt:lpstr>
      <vt:lpstr>PowerPoint-Präsentation</vt:lpstr>
      <vt:lpstr>PowerPoint-Präsentation</vt:lpstr>
      <vt:lpstr>PowerPoint-Präsentation</vt:lpstr>
      <vt:lpstr>Practice &amp; training sources</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NTT Data Deutschland GmbH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Unger, Wolfgang</dc:creator>
  <cp:lastModifiedBy>info@sccbrasil.com</cp:lastModifiedBy>
  <cp:revision>127</cp:revision>
  <dcterms:created xsi:type="dcterms:W3CDTF">2019-09-05T14:54:11Z</dcterms:created>
  <dcterms:modified xsi:type="dcterms:W3CDTF">2020-04-23T21:02:15Z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qChecksum">
    <vt:lpwstr>DC829595ABBABB44D22B8BF069C4B6B0</vt:lpwstr>
  </property>
  <property fmtid="{D5CDD505-2E9C-101B-9397-08002B2CF9AE}" pid="3" name="CqInformationType">
    <vt:lpwstr>Working Standard</vt:lpwstr>
  </property>
  <property fmtid="{D5CDD505-2E9C-101B-9397-08002B2CF9AE}" pid="4" name="CqVitality">
    <vt:lpwstr/>
  </property>
  <property fmtid="{D5CDD505-2E9C-101B-9397-08002B2CF9AE}" pid="5" name="CqDisclosureRange">
    <vt:lpwstr/>
  </property>
  <property fmtid="{D5CDD505-2E9C-101B-9397-08002B2CF9AE}" pid="6" name="CqDisclosureRangeStamp">
    <vt:lpwstr/>
  </property>
  <property fmtid="{D5CDD505-2E9C-101B-9397-08002B2CF9AE}" pid="7" name="CqDisclosureRangeLimitation">
    <vt:lpwstr/>
  </property>
  <property fmtid="{D5CDD505-2E9C-101B-9397-08002B2CF9AE}" pid="8" name="CqOwner">
    <vt:lpwstr>XUNGEW</vt:lpwstr>
  </property>
  <property fmtid="{D5CDD505-2E9C-101B-9397-08002B2CF9AE}" pid="9" name="CqDepartment">
    <vt:lpwstr/>
  </property>
  <property fmtid="{D5CDD505-2E9C-101B-9397-08002B2CF9AE}" pid="10" name="CqCompanyOwner">
    <vt:lpwstr>EBS Romania SA</vt:lpwstr>
  </property>
</Properties>
</file>

<file path=docProps/thumbnail.jpeg>
</file>